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517" r:id="rId3"/>
    <p:sldId id="518" r:id="rId4"/>
    <p:sldId id="519" r:id="rId5"/>
    <p:sldId id="521" r:id="rId6"/>
    <p:sldId id="520" r:id="rId7"/>
    <p:sldId id="522" r:id="rId8"/>
    <p:sldId id="523" r:id="rId9"/>
    <p:sldId id="524" r:id="rId10"/>
    <p:sldId id="525" r:id="rId11"/>
    <p:sldId id="526" r:id="rId12"/>
    <p:sldId id="527" r:id="rId13"/>
    <p:sldId id="528" r:id="rId14"/>
    <p:sldId id="529" r:id="rId15"/>
    <p:sldId id="530" r:id="rId16"/>
    <p:sldId id="531" r:id="rId17"/>
    <p:sldId id="532" r:id="rId18"/>
    <p:sldId id="533" r:id="rId19"/>
    <p:sldId id="534" r:id="rId20"/>
    <p:sldId id="535" r:id="rId21"/>
    <p:sldId id="536" r:id="rId22"/>
    <p:sldId id="537" r:id="rId23"/>
    <p:sldId id="541" r:id="rId24"/>
    <p:sldId id="542" r:id="rId25"/>
    <p:sldId id="543" r:id="rId26"/>
    <p:sldId id="544" r:id="rId27"/>
    <p:sldId id="545" r:id="rId28"/>
    <p:sldId id="546" r:id="rId29"/>
    <p:sldId id="548" r:id="rId30"/>
    <p:sldId id="550" r:id="rId31"/>
    <p:sldId id="551" r:id="rId32"/>
    <p:sldId id="552" r:id="rId33"/>
    <p:sldId id="553" r:id="rId34"/>
    <p:sldId id="554" r:id="rId35"/>
    <p:sldId id="555" r:id="rId36"/>
    <p:sldId id="556" r:id="rId37"/>
    <p:sldId id="557" r:id="rId38"/>
    <p:sldId id="558" r:id="rId39"/>
    <p:sldId id="559" r:id="rId40"/>
    <p:sldId id="560" r:id="rId41"/>
    <p:sldId id="561" r:id="rId42"/>
    <p:sldId id="562" r:id="rId43"/>
    <p:sldId id="563" r:id="rId44"/>
    <p:sldId id="564" r:id="rId45"/>
    <p:sldId id="565" r:id="rId46"/>
    <p:sldId id="566" r:id="rId47"/>
    <p:sldId id="567" r:id="rId48"/>
    <p:sldId id="569" r:id="rId49"/>
    <p:sldId id="56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8312A-DB22-DA4C-9545-3B9C2AFDF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889F5-269C-3944-8B3A-CA1F838EA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B591F-98EF-5646-9A2D-D029454B5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83C1-D9BE-1A46-8A48-F2A74ACE19EF}" type="datetimeFigureOut">
              <a:rPr lang="en-US" smtClean="0"/>
              <a:t>10/28/21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0C04F-7D7D-DA4C-A2CC-F5B4F1A2B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ED03E-5ECE-3A41-9DDF-C3B73670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34C0-E4D7-0D46-A552-74A2A0AE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10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EDB2B-E167-354B-A8EF-D0D3C494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01F64-AE26-D945-9D26-889CE2FD6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8343F-9DCB-E546-96E1-C8A2633C4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83C1-D9BE-1A46-8A48-F2A74ACE19EF}" type="datetimeFigureOut">
              <a:rPr lang="en-US" smtClean="0"/>
              <a:t>10/28/21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21E69-4790-E84F-AD4F-4FF06532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2747A-67C2-9E44-932D-F49CE59A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34C0-E4D7-0D46-A552-74A2A0AE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5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49C36B-B79C-4E46-9045-030EAC919C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27EC60-FBB5-2F4F-91A6-C53DF17B6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20DCC-B8E4-0244-8295-981DDD4D6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83C1-D9BE-1A46-8A48-F2A74ACE19EF}" type="datetimeFigureOut">
              <a:rPr lang="en-US" smtClean="0"/>
              <a:t>10/28/21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1029E-6B65-694E-A338-433999F9F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6C5E2-B950-1041-B546-BA28E3CCA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34C0-E4D7-0D46-A552-74A2A0AE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84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25A9-A4D5-B048-9505-AFDE797B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C125-9C00-6D48-9CD3-3141D8B65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930BD-7EA4-4146-9F1B-52DC61CE3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83C1-D9BE-1A46-8A48-F2A74ACE19EF}" type="datetimeFigureOut">
              <a:rPr lang="en-US" smtClean="0"/>
              <a:t>10/28/21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47E7C-6550-C648-9DCA-0B16C1A70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1CE96-140C-A24B-A981-AB8820468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34C0-E4D7-0D46-A552-74A2A0AE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2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978E2-CA65-9E4E-A287-0D62C7CB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6A6B8-176B-6248-88E1-D26C87CAE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3E27-DC87-C647-93CD-A0D69B566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83C1-D9BE-1A46-8A48-F2A74ACE19EF}" type="datetimeFigureOut">
              <a:rPr lang="en-US" smtClean="0"/>
              <a:t>10/28/21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EC2AC-2B99-2F47-B128-5816420A7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928CD-A240-BC42-B3F9-08F6E7BE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34C0-E4D7-0D46-A552-74A2A0AE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0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888F7-BD55-4A4A-8377-DC7190EB6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FAD34-6539-5642-8F0C-1C356D8B8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3CEF3-7439-6447-B626-1996AC71D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466F3-3A55-5748-BD5B-CC933919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83C1-D9BE-1A46-8A48-F2A74ACE19EF}" type="datetimeFigureOut">
              <a:rPr lang="en-US" smtClean="0"/>
              <a:t>10/28/21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6CB4B-ED53-844B-BCD9-C26ABF3F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D969D-A4B0-D449-A48C-E92B36C1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34C0-E4D7-0D46-A552-74A2A0AE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1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9BC94-CDF5-F746-9CFF-EFA55717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0292D-8E54-2A4B-910A-F14915498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9B7AF-CECB-CB4B-AC2A-6DFDD8100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B2D7DB-264F-9747-B106-C85D5403D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EE0A10-A5F5-3444-A6B1-8632ACA3AA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A6641B-CA16-4B44-8E87-750C4D4D6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83C1-D9BE-1A46-8A48-F2A74ACE19EF}" type="datetimeFigureOut">
              <a:rPr lang="en-US" smtClean="0"/>
              <a:t>10/28/21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995D42-722C-0A4C-B7C9-E5FC946B1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ABAAA3-AC79-6B4D-A92F-FC6C9B83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34C0-E4D7-0D46-A552-74A2A0AE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6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FEDD5-13CC-3845-A803-A45AFD7F3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677B46-C127-5749-BA09-B684B79C5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83C1-D9BE-1A46-8A48-F2A74ACE19EF}" type="datetimeFigureOut">
              <a:rPr lang="en-US" smtClean="0"/>
              <a:t>10/28/21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1EF08B-6AD8-5745-B931-118CA304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D26A5-96FA-6E47-86A0-AC01DBB89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34C0-E4D7-0D46-A552-74A2A0AE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21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8F448E-E4E8-1847-96D9-AAED3509B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83C1-D9BE-1A46-8A48-F2A74ACE19EF}" type="datetimeFigureOut">
              <a:rPr lang="en-US" smtClean="0"/>
              <a:t>10/28/21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0226EF-2C28-6E47-AD93-89C5E59E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CB68F-477F-AE44-BA71-98BCD052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34C0-E4D7-0D46-A552-74A2A0AE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FC3BC-5233-FB40-93A3-ECAC27998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E1C3B-AE51-B443-BFFE-2D9C0D11E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70D7A-3576-924A-A726-2EF795745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983F3-949E-8D4D-9F9B-6DA68E93B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83C1-D9BE-1A46-8A48-F2A74ACE19EF}" type="datetimeFigureOut">
              <a:rPr lang="en-US" smtClean="0"/>
              <a:t>10/28/21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9CC85-25B2-754B-9E30-469CF09D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74CF6-1916-264B-A886-64622A27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34C0-E4D7-0D46-A552-74A2A0AE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6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FA129-F0C2-2F47-91B9-62BA701E1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1F7C30-AB0D-A34C-BC1E-839A672B9A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3B942-8F21-6B41-A574-EF89F47C9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A1E64-E950-4E4B-8379-0645F23C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83C1-D9BE-1A46-8A48-F2A74ACE19EF}" type="datetimeFigureOut">
              <a:rPr lang="en-US" smtClean="0"/>
              <a:t>10/28/21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1D48E-D933-4844-92A7-AE71B18FD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ACC7D-8BDE-8E45-B6DE-B1D31268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34C0-E4D7-0D46-A552-74A2A0AE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5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750228-BAD5-2040-91BF-2F7F36EB5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201A3-57FB-154B-BF50-4D13567D0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14BF5-71D3-8B4A-9786-6733B7F55A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283C1-D9BE-1A46-8A48-F2A74ACE19EF}" type="datetimeFigureOut">
              <a:rPr lang="en-US" smtClean="0"/>
              <a:t>10/28/21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E2BAC-679F-4742-A29F-40D6F2CE8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AF89F-6360-4143-9BBF-5AE01C285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C34C0-E4D7-0D46-A552-74A2A0AE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6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png"/><Relationship Id="rId4" Type="http://schemas.openxmlformats.org/officeDocument/2006/relationships/image" Target="../media/image1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18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png"/><Relationship Id="rId4" Type="http://schemas.openxmlformats.org/officeDocument/2006/relationships/image" Target="../media/image1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C2789-8158-D041-BCEF-C1EFCF4631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D348D-FCF0-BF44-8B55-887A604529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12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747A155F-C9FD-8244-85EA-DE17FCF24BC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08" y="468993"/>
            <a:ext cx="3614057" cy="3326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DCA2B2-044A-F24D-B672-EB0994BC26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835" y="468993"/>
            <a:ext cx="3614057" cy="3326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3C8F44-D17A-B74B-BA4D-BCA5449B06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660" y="468993"/>
            <a:ext cx="3614057" cy="33262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0A10B1-A1CE-534D-9D40-2715E271AB8B}"/>
              </a:ext>
            </a:extLst>
          </p:cNvPr>
          <p:cNvSpPr txBox="1"/>
          <p:nvPr/>
        </p:nvSpPr>
        <p:spPr>
          <a:xfrm>
            <a:off x="122008" y="62933"/>
            <a:ext cx="361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Al2% STO – Flux treat in Mg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BCDF16-73CD-E542-BF08-B1A664F7C6F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902" y="3795280"/>
            <a:ext cx="11635921" cy="306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2B2FBA4-BA2D-0D4C-8BD8-32A47AED65E2}"/>
              </a:ext>
            </a:extLst>
          </p:cNvPr>
          <p:cNvGraphicFramePr>
            <a:graphicFrameLocks noGrp="1"/>
          </p:cNvGraphicFramePr>
          <p:nvPr/>
        </p:nvGraphicFramePr>
        <p:xfrm>
          <a:off x="8577945" y="3795280"/>
          <a:ext cx="3172732" cy="173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6366">
                  <a:extLst>
                    <a:ext uri="{9D8B030D-6E8A-4147-A177-3AD203B41FA5}">
                      <a16:colId xmlns:a16="http://schemas.microsoft.com/office/drawing/2014/main" val="2381363173"/>
                    </a:ext>
                  </a:extLst>
                </a:gridCol>
                <a:gridCol w="1586366">
                  <a:extLst>
                    <a:ext uri="{9D8B030D-6E8A-4147-A177-3AD203B41FA5}">
                      <a16:colId xmlns:a16="http://schemas.microsoft.com/office/drawing/2014/main" val="26820652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61009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54.19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0015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76801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1.68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865535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7383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77212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6534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19078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66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keyboard, indoor, sweet, plastic&#10;&#10;Description automatically generated">
            <a:extLst>
              <a:ext uri="{FF2B5EF4-FFF2-40B4-BE49-F238E27FC236}">
                <a16:creationId xmlns:a16="http://schemas.microsoft.com/office/drawing/2014/main" id="{7A7E3F9C-0D02-9E48-A9F9-4B7BB40169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4" y="383142"/>
            <a:ext cx="3875856" cy="3340316"/>
          </a:xfrm>
          <a:prstGeom prst="rect">
            <a:avLst/>
          </a:prstGeom>
        </p:spPr>
      </p:pic>
      <p:pic>
        <p:nvPicPr>
          <p:cNvPr id="7" name="Picture 6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8B63D74F-FCC7-4040-AC3C-56F5FB4CCA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268" y="383142"/>
            <a:ext cx="3875857" cy="3340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151A35-4186-1C49-91CE-216CE11DF81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233" y="383142"/>
            <a:ext cx="3875858" cy="33403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585868-704E-D147-863E-C7CBC161BC1A}"/>
              </a:ext>
            </a:extLst>
          </p:cNvPr>
          <p:cNvSpPr txBox="1"/>
          <p:nvPr/>
        </p:nvSpPr>
        <p:spPr>
          <a:xfrm>
            <a:off x="114304" y="13811"/>
            <a:ext cx="351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Al3% STO – Flux treat in Pt crucible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EAA2C5-A01B-584E-9101-AC08DC2C904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23459"/>
            <a:ext cx="12151803" cy="31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540189D-8FBF-1C47-979A-0DD27A799C71}"/>
              </a:ext>
            </a:extLst>
          </p:cNvPr>
          <p:cNvGraphicFramePr>
            <a:graphicFrameLocks noGrp="1"/>
          </p:cNvGraphicFramePr>
          <p:nvPr/>
        </p:nvGraphicFramePr>
        <p:xfrm>
          <a:off x="9692248" y="3723458"/>
          <a:ext cx="2385448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2724">
                  <a:extLst>
                    <a:ext uri="{9D8B030D-6E8A-4147-A177-3AD203B41FA5}">
                      <a16:colId xmlns:a16="http://schemas.microsoft.com/office/drawing/2014/main" val="3321931172"/>
                    </a:ext>
                  </a:extLst>
                </a:gridCol>
                <a:gridCol w="1192724">
                  <a:extLst>
                    <a:ext uri="{9D8B030D-6E8A-4147-A177-3AD203B41FA5}">
                      <a16:colId xmlns:a16="http://schemas.microsoft.com/office/drawing/2014/main" val="30949992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61554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64931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98053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31.74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06729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53779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33.15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40661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66794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97486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61044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1395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food, close&#10;&#10;Description automatically generated">
            <a:extLst>
              <a:ext uri="{FF2B5EF4-FFF2-40B4-BE49-F238E27FC236}">
                <a16:creationId xmlns:a16="http://schemas.microsoft.com/office/drawing/2014/main" id="{94C76725-69A5-A046-98A5-AD9567BE58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96" y="540753"/>
            <a:ext cx="3750590" cy="3232358"/>
          </a:xfrm>
          <a:prstGeom prst="rect">
            <a:avLst/>
          </a:prstGeom>
        </p:spPr>
      </p:pic>
      <p:pic>
        <p:nvPicPr>
          <p:cNvPr id="7" name="Picture 6" descr="A picture containing tray, close, pan&#10;&#10;Description automatically generated">
            <a:extLst>
              <a:ext uri="{FF2B5EF4-FFF2-40B4-BE49-F238E27FC236}">
                <a16:creationId xmlns:a16="http://schemas.microsoft.com/office/drawing/2014/main" id="{EB67206D-DF6E-7D4A-8715-4C6BF5AAEA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042" y="540751"/>
            <a:ext cx="3750590" cy="3232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6D4007-94B5-0341-A774-72911BEFF9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488" y="540751"/>
            <a:ext cx="3750590" cy="32323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951F65-6D78-FA42-94A5-897C8A8A2922}"/>
              </a:ext>
            </a:extLst>
          </p:cNvPr>
          <p:cNvSpPr txBox="1"/>
          <p:nvPr/>
        </p:nvSpPr>
        <p:spPr>
          <a:xfrm>
            <a:off x="114304" y="171421"/>
            <a:ext cx="351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Al3% STO – Flux treat in Al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204239-4F45-0043-B879-FA900659DBE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596" y="3773110"/>
            <a:ext cx="11778712" cy="308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22324E6-38CF-7B4D-8C4A-915E327D2C1B}"/>
              </a:ext>
            </a:extLst>
          </p:cNvPr>
          <p:cNvGraphicFramePr>
            <a:graphicFrameLocks noGrp="1"/>
          </p:cNvGraphicFramePr>
          <p:nvPr/>
        </p:nvGraphicFramePr>
        <p:xfrm>
          <a:off x="9553358" y="3773109"/>
          <a:ext cx="2369950" cy="173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4975">
                  <a:extLst>
                    <a:ext uri="{9D8B030D-6E8A-4147-A177-3AD203B41FA5}">
                      <a16:colId xmlns:a16="http://schemas.microsoft.com/office/drawing/2014/main" val="2842625049"/>
                    </a:ext>
                  </a:extLst>
                </a:gridCol>
                <a:gridCol w="1184975">
                  <a:extLst>
                    <a:ext uri="{9D8B030D-6E8A-4147-A177-3AD203B41FA5}">
                      <a16:colId xmlns:a16="http://schemas.microsoft.com/office/drawing/2014/main" val="10021247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193733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55.97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54362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608957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22.91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97138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88999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549884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80523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61725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186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weet&#10;&#10;Description automatically generated">
            <a:extLst>
              <a:ext uri="{FF2B5EF4-FFF2-40B4-BE49-F238E27FC236}">
                <a16:creationId xmlns:a16="http://schemas.microsoft.com/office/drawing/2014/main" id="{13E33651-0ADC-2943-8C58-C8AA05F505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0753"/>
            <a:ext cx="3976698" cy="3427224"/>
          </a:xfrm>
          <a:prstGeom prst="rect">
            <a:avLst/>
          </a:prstGeom>
        </p:spPr>
      </p:pic>
      <p:pic>
        <p:nvPicPr>
          <p:cNvPr id="7" name="Picture 6" descr="A picture containing indoor, food, vegetable&#10;&#10;Description automatically generated">
            <a:extLst>
              <a:ext uri="{FF2B5EF4-FFF2-40B4-BE49-F238E27FC236}">
                <a16:creationId xmlns:a16="http://schemas.microsoft.com/office/drawing/2014/main" id="{E1C83866-D6D1-924D-A9A9-C60479592D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002" y="540752"/>
            <a:ext cx="3976698" cy="3427225"/>
          </a:xfrm>
          <a:prstGeom prst="rect">
            <a:avLst/>
          </a:prstGeom>
        </p:spPr>
      </p:pic>
      <p:pic>
        <p:nvPicPr>
          <p:cNvPr id="9" name="Picture 8" descr="A picture containing indoor, vegetable&#10;&#10;Description automatically generated">
            <a:extLst>
              <a:ext uri="{FF2B5EF4-FFF2-40B4-BE49-F238E27FC236}">
                <a16:creationId xmlns:a16="http://schemas.microsoft.com/office/drawing/2014/main" id="{62519BDB-8D64-7548-868D-5553E0F2DE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302" y="563361"/>
            <a:ext cx="3976698" cy="34272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5D190E-5B2E-CD4E-B76D-2DA8AE57D95F}"/>
              </a:ext>
            </a:extLst>
          </p:cNvPr>
          <p:cNvSpPr txBox="1"/>
          <p:nvPr/>
        </p:nvSpPr>
        <p:spPr>
          <a:xfrm>
            <a:off x="114304" y="171421"/>
            <a:ext cx="361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Al3% STO – Flux treat in Mg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E8B7A5-7F0D-0E45-9A4C-518A610D683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90587"/>
            <a:ext cx="12192000" cy="298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6161C12-6F83-4443-9D4D-C030B19C40E7}"/>
              </a:ext>
            </a:extLst>
          </p:cNvPr>
          <p:cNvGraphicFramePr>
            <a:graphicFrameLocks noGrp="1"/>
          </p:cNvGraphicFramePr>
          <p:nvPr/>
        </p:nvGraphicFramePr>
        <p:xfrm>
          <a:off x="9822050" y="3967977"/>
          <a:ext cx="2369950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4975">
                  <a:extLst>
                    <a:ext uri="{9D8B030D-6E8A-4147-A177-3AD203B41FA5}">
                      <a16:colId xmlns:a16="http://schemas.microsoft.com/office/drawing/2014/main" val="2076614528"/>
                    </a:ext>
                  </a:extLst>
                </a:gridCol>
                <a:gridCol w="1184975">
                  <a:extLst>
                    <a:ext uri="{9D8B030D-6E8A-4147-A177-3AD203B41FA5}">
                      <a16:colId xmlns:a16="http://schemas.microsoft.com/office/drawing/2014/main" val="37278459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08263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50.92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67902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53733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94827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1.95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7747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33661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54087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34982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14324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35514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7124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rocks&#10;&#10;Description automatically generated with low confidence">
            <a:extLst>
              <a:ext uri="{FF2B5EF4-FFF2-40B4-BE49-F238E27FC236}">
                <a16:creationId xmlns:a16="http://schemas.microsoft.com/office/drawing/2014/main" id="{55631DEE-C694-534D-BC1E-496B9AE9A6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4" y="369332"/>
            <a:ext cx="3698175" cy="3187186"/>
          </a:xfrm>
          <a:prstGeom prst="rect">
            <a:avLst/>
          </a:prstGeom>
        </p:spPr>
      </p:pic>
      <p:pic>
        <p:nvPicPr>
          <p:cNvPr id="8" name="Picture 7" descr="A picture containing sweet, plastic&#10;&#10;Description automatically generated">
            <a:extLst>
              <a:ext uri="{FF2B5EF4-FFF2-40B4-BE49-F238E27FC236}">
                <a16:creationId xmlns:a16="http://schemas.microsoft.com/office/drawing/2014/main" id="{B6EF562C-A62B-BD40-A624-36661BE820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915" y="369332"/>
            <a:ext cx="3698175" cy="3187186"/>
          </a:xfrm>
          <a:prstGeom prst="rect">
            <a:avLst/>
          </a:prstGeom>
        </p:spPr>
      </p:pic>
      <p:pic>
        <p:nvPicPr>
          <p:cNvPr id="10" name="Picture 9" descr="A close-up of some coins&#10;&#10;Description automatically generated with low confidence">
            <a:extLst>
              <a:ext uri="{FF2B5EF4-FFF2-40B4-BE49-F238E27FC236}">
                <a16:creationId xmlns:a16="http://schemas.microsoft.com/office/drawing/2014/main" id="{2247F48F-1A2D-B34A-A725-E4F8EC5226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526" y="369332"/>
            <a:ext cx="3698175" cy="31871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CC0C61-49B1-964D-8EB7-F5DF87C6A5CA}"/>
              </a:ext>
            </a:extLst>
          </p:cNvPr>
          <p:cNvSpPr txBox="1"/>
          <p:nvPr/>
        </p:nvSpPr>
        <p:spPr>
          <a:xfrm>
            <a:off x="114304" y="0"/>
            <a:ext cx="351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Al5% STO – Flux treat in Pt crucible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897DDF-3F2A-B94F-9925-5625957BDD0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636" y="3556518"/>
            <a:ext cx="11592732" cy="343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A544140-3707-8548-AE98-665022DEB0F1}"/>
              </a:ext>
            </a:extLst>
          </p:cNvPr>
          <p:cNvGraphicFramePr>
            <a:graphicFrameLocks noGrp="1"/>
          </p:cNvGraphicFramePr>
          <p:nvPr/>
        </p:nvGraphicFramePr>
        <p:xfrm>
          <a:off x="9001020" y="3556518"/>
          <a:ext cx="2788348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4174">
                  <a:extLst>
                    <a:ext uri="{9D8B030D-6E8A-4147-A177-3AD203B41FA5}">
                      <a16:colId xmlns:a16="http://schemas.microsoft.com/office/drawing/2014/main" val="1132913552"/>
                    </a:ext>
                  </a:extLst>
                </a:gridCol>
                <a:gridCol w="1394174">
                  <a:extLst>
                    <a:ext uri="{9D8B030D-6E8A-4147-A177-3AD203B41FA5}">
                      <a16:colId xmlns:a16="http://schemas.microsoft.com/office/drawing/2014/main" val="18288255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80568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63.60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184372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113430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09072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14.73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013955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94131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43939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13358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77270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05511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7712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hite eggs&#10;&#10;Description automatically generated with medium confidence">
            <a:extLst>
              <a:ext uri="{FF2B5EF4-FFF2-40B4-BE49-F238E27FC236}">
                <a16:creationId xmlns:a16="http://schemas.microsoft.com/office/drawing/2014/main" id="{A209FD65-31D8-F340-8072-355C7586B7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06" y="441270"/>
            <a:ext cx="3868657" cy="3334111"/>
          </a:xfrm>
          <a:prstGeom prst="rect">
            <a:avLst/>
          </a:prstGeom>
        </p:spPr>
      </p:pic>
      <p:pic>
        <p:nvPicPr>
          <p:cNvPr id="7" name="Picture 6" descr="A picture containing fruit, pan, fresh&#10;&#10;Description automatically generated">
            <a:extLst>
              <a:ext uri="{FF2B5EF4-FFF2-40B4-BE49-F238E27FC236}">
                <a16:creationId xmlns:a16="http://schemas.microsoft.com/office/drawing/2014/main" id="{E93E55FB-6C30-9945-94DC-A813DDE45D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874" y="441270"/>
            <a:ext cx="3868657" cy="3334112"/>
          </a:xfrm>
          <a:prstGeom prst="rect">
            <a:avLst/>
          </a:prstGeom>
        </p:spPr>
      </p:pic>
      <p:pic>
        <p:nvPicPr>
          <p:cNvPr id="9" name="Picture 8" descr="A group of eggs&#10;&#10;Description automatically generated with low confidence">
            <a:extLst>
              <a:ext uri="{FF2B5EF4-FFF2-40B4-BE49-F238E27FC236}">
                <a16:creationId xmlns:a16="http://schemas.microsoft.com/office/drawing/2014/main" id="{57CD1C4F-FF1B-194D-8BB7-DDDD1533CC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343" y="441270"/>
            <a:ext cx="3868657" cy="3334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2D76FE-9B77-CD4C-9F4C-2F2AFF5192F9}"/>
              </a:ext>
            </a:extLst>
          </p:cNvPr>
          <p:cNvSpPr txBox="1"/>
          <p:nvPr/>
        </p:nvSpPr>
        <p:spPr>
          <a:xfrm>
            <a:off x="114304" y="0"/>
            <a:ext cx="351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Al5% STO – Flux treat in Al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9D0A9A-FB1B-C345-A7FB-B48C9E609DE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118" y="3775381"/>
            <a:ext cx="11313763" cy="314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B393BF4-8CDD-314C-B70C-9DCE2D761804}"/>
              </a:ext>
            </a:extLst>
          </p:cNvPr>
          <p:cNvGraphicFramePr>
            <a:graphicFrameLocks noGrp="1"/>
          </p:cNvGraphicFramePr>
          <p:nvPr/>
        </p:nvGraphicFramePr>
        <p:xfrm>
          <a:off x="8863497" y="3835830"/>
          <a:ext cx="2788348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4174">
                  <a:extLst>
                    <a:ext uri="{9D8B030D-6E8A-4147-A177-3AD203B41FA5}">
                      <a16:colId xmlns:a16="http://schemas.microsoft.com/office/drawing/2014/main" val="637354772"/>
                    </a:ext>
                  </a:extLst>
                </a:gridCol>
                <a:gridCol w="1394174">
                  <a:extLst>
                    <a:ext uri="{9D8B030D-6E8A-4147-A177-3AD203B41FA5}">
                      <a16:colId xmlns:a16="http://schemas.microsoft.com/office/drawing/2014/main" val="19844373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031069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54.75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336278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39691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25890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58841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0492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191913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53744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66160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224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, sweet, close&#10;&#10;Description automatically generated">
            <a:extLst>
              <a:ext uri="{FF2B5EF4-FFF2-40B4-BE49-F238E27FC236}">
                <a16:creationId xmlns:a16="http://schemas.microsoft.com/office/drawing/2014/main" id="{0617B7F3-EA55-E442-B57F-55A35173F0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2268"/>
            <a:ext cx="4001736" cy="3448803"/>
          </a:xfrm>
          <a:prstGeom prst="rect">
            <a:avLst/>
          </a:prstGeom>
        </p:spPr>
      </p:pic>
      <p:pic>
        <p:nvPicPr>
          <p:cNvPr id="7" name="Picture 6" descr="A picture containing close&#10;&#10;Description automatically generated">
            <a:extLst>
              <a:ext uri="{FF2B5EF4-FFF2-40B4-BE49-F238E27FC236}">
                <a16:creationId xmlns:a16="http://schemas.microsoft.com/office/drawing/2014/main" id="{7A5A643D-165C-4F43-98DA-1CEEF4289E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132" y="472268"/>
            <a:ext cx="4001736" cy="3448803"/>
          </a:xfrm>
          <a:prstGeom prst="rect">
            <a:avLst/>
          </a:prstGeom>
        </p:spPr>
      </p:pic>
      <p:pic>
        <p:nvPicPr>
          <p:cNvPr id="9" name="Picture 8" descr="A picture containing indoor, food&#10;&#10;Description automatically generated">
            <a:extLst>
              <a:ext uri="{FF2B5EF4-FFF2-40B4-BE49-F238E27FC236}">
                <a16:creationId xmlns:a16="http://schemas.microsoft.com/office/drawing/2014/main" id="{1764E79C-996C-BF4F-B77F-4BC5F709EC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0264" y="472267"/>
            <a:ext cx="4001736" cy="3448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DE8924-E0D5-1D41-A6B5-11D74D9678A5}"/>
              </a:ext>
            </a:extLst>
          </p:cNvPr>
          <p:cNvSpPr txBox="1"/>
          <p:nvPr/>
        </p:nvSpPr>
        <p:spPr>
          <a:xfrm>
            <a:off x="114304" y="0"/>
            <a:ext cx="361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Al5% STO – Flux treat in Mg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B8D900-D409-A54D-9CC2-5183FEA65BD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7" y="3921070"/>
            <a:ext cx="11896882" cy="305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7DF7B06-AFA1-0540-B590-F0EFDAF3E941}"/>
              </a:ext>
            </a:extLst>
          </p:cNvPr>
          <p:cNvGraphicFramePr>
            <a:graphicFrameLocks noGrp="1"/>
          </p:cNvGraphicFramePr>
          <p:nvPr/>
        </p:nvGraphicFramePr>
        <p:xfrm>
          <a:off x="8181113" y="3944318"/>
          <a:ext cx="3687306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3653">
                  <a:extLst>
                    <a:ext uri="{9D8B030D-6E8A-4147-A177-3AD203B41FA5}">
                      <a16:colId xmlns:a16="http://schemas.microsoft.com/office/drawing/2014/main" val="619904292"/>
                    </a:ext>
                  </a:extLst>
                </a:gridCol>
                <a:gridCol w="1843653">
                  <a:extLst>
                    <a:ext uri="{9D8B030D-6E8A-4147-A177-3AD203B41FA5}">
                      <a16:colId xmlns:a16="http://schemas.microsoft.com/office/drawing/2014/main" val="29360871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22596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41.93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767576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700577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50010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51271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23.77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21824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27356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62456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65277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89538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159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7BED07-7A7B-A341-9A9D-D017185F23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9333"/>
            <a:ext cx="3965771" cy="3417807"/>
          </a:xfrm>
          <a:prstGeom prst="rect">
            <a:avLst/>
          </a:prstGeom>
        </p:spPr>
      </p:pic>
      <p:pic>
        <p:nvPicPr>
          <p:cNvPr id="7" name="Picture 6" descr="A picture containing plastic&#10;&#10;Description automatically generated">
            <a:extLst>
              <a:ext uri="{FF2B5EF4-FFF2-40B4-BE49-F238E27FC236}">
                <a16:creationId xmlns:a16="http://schemas.microsoft.com/office/drawing/2014/main" id="{DE609115-7417-C54A-9C01-B5A1DE2F41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114" y="369332"/>
            <a:ext cx="3965771" cy="3417807"/>
          </a:xfrm>
          <a:prstGeom prst="rect">
            <a:avLst/>
          </a:prstGeom>
        </p:spPr>
      </p:pic>
      <p:pic>
        <p:nvPicPr>
          <p:cNvPr id="9" name="Picture 8" descr="A picture containing close&#10;&#10;Description automatically generated">
            <a:extLst>
              <a:ext uri="{FF2B5EF4-FFF2-40B4-BE49-F238E27FC236}">
                <a16:creationId xmlns:a16="http://schemas.microsoft.com/office/drawing/2014/main" id="{AE9BE5BD-C185-FF44-8F37-768D720B211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228" y="369332"/>
            <a:ext cx="3965771" cy="34178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FA2E65-8C78-014A-9379-0CF6D9868892}"/>
              </a:ext>
            </a:extLst>
          </p:cNvPr>
          <p:cNvSpPr txBox="1"/>
          <p:nvPr/>
        </p:nvSpPr>
        <p:spPr>
          <a:xfrm>
            <a:off x="114304" y="0"/>
            <a:ext cx="3629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Al10% STO – Flux treat in Pt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316F61-6BF5-6E4B-9BC5-A887E75F801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468" y="3787139"/>
            <a:ext cx="11220773" cy="307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EB979FB-ADB9-8A43-9E25-6FB31ABBF814}"/>
              </a:ext>
            </a:extLst>
          </p:cNvPr>
          <p:cNvGraphicFramePr>
            <a:graphicFrameLocks noGrp="1"/>
          </p:cNvGraphicFramePr>
          <p:nvPr/>
        </p:nvGraphicFramePr>
        <p:xfrm>
          <a:off x="8283953" y="3820331"/>
          <a:ext cx="3127572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3786">
                  <a:extLst>
                    <a:ext uri="{9D8B030D-6E8A-4147-A177-3AD203B41FA5}">
                      <a16:colId xmlns:a16="http://schemas.microsoft.com/office/drawing/2014/main" val="2759989991"/>
                    </a:ext>
                  </a:extLst>
                </a:gridCol>
                <a:gridCol w="1563786">
                  <a:extLst>
                    <a:ext uri="{9D8B030D-6E8A-4147-A177-3AD203B41FA5}">
                      <a16:colId xmlns:a16="http://schemas.microsoft.com/office/drawing/2014/main" val="37608687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8736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55.59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69888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1.62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42204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19.97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6924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1545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02516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27406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74817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90281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793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le of white eggs&#10;&#10;Description automatically generated with low confidence">
            <a:extLst>
              <a:ext uri="{FF2B5EF4-FFF2-40B4-BE49-F238E27FC236}">
                <a16:creationId xmlns:a16="http://schemas.microsoft.com/office/drawing/2014/main" id="{3E5BD50F-BFD0-2F4A-AB3C-5A77E9CDC2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75" y="369332"/>
            <a:ext cx="3834003" cy="3304246"/>
          </a:xfrm>
          <a:prstGeom prst="rect">
            <a:avLst/>
          </a:prstGeom>
        </p:spPr>
      </p:pic>
      <p:pic>
        <p:nvPicPr>
          <p:cNvPr id="7" name="Picture 6" descr="A group of white eggs&#10;&#10;Description automatically generated with low confidence">
            <a:extLst>
              <a:ext uri="{FF2B5EF4-FFF2-40B4-BE49-F238E27FC236}">
                <a16:creationId xmlns:a16="http://schemas.microsoft.com/office/drawing/2014/main" id="{74850728-7F2E-B24B-B8BC-A61AA6C75C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999" y="369332"/>
            <a:ext cx="3834003" cy="3304246"/>
          </a:xfrm>
          <a:prstGeom prst="rect">
            <a:avLst/>
          </a:prstGeom>
        </p:spPr>
      </p:pic>
      <p:pic>
        <p:nvPicPr>
          <p:cNvPr id="9" name="Picture 8" descr="A group of white eggs&#10;&#10;Description automatically generated with low confidence">
            <a:extLst>
              <a:ext uri="{FF2B5EF4-FFF2-40B4-BE49-F238E27FC236}">
                <a16:creationId xmlns:a16="http://schemas.microsoft.com/office/drawing/2014/main" id="{256E52D3-294D-724A-8A8D-3C9A0F10E7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022" y="369332"/>
            <a:ext cx="3834003" cy="3304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92DB1E-8E2B-B443-A1E0-646C3D4359DE}"/>
              </a:ext>
            </a:extLst>
          </p:cNvPr>
          <p:cNvSpPr txBox="1"/>
          <p:nvPr/>
        </p:nvSpPr>
        <p:spPr>
          <a:xfrm>
            <a:off x="114304" y="0"/>
            <a:ext cx="361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Al10% STO – Flux treat in Al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CCC4D8-E1B4-4440-8970-68C8212ADB5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851" y="3673578"/>
            <a:ext cx="10603424" cy="318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8561B7D-2B9F-A045-8F50-9EE3386C0899}"/>
              </a:ext>
            </a:extLst>
          </p:cNvPr>
          <p:cNvGraphicFramePr>
            <a:graphicFrameLocks noGrp="1"/>
          </p:cNvGraphicFramePr>
          <p:nvPr/>
        </p:nvGraphicFramePr>
        <p:xfrm>
          <a:off x="8220022" y="3673577"/>
          <a:ext cx="2895686" cy="173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7843">
                  <a:extLst>
                    <a:ext uri="{9D8B030D-6E8A-4147-A177-3AD203B41FA5}">
                      <a16:colId xmlns:a16="http://schemas.microsoft.com/office/drawing/2014/main" val="4077775494"/>
                    </a:ext>
                  </a:extLst>
                </a:gridCol>
                <a:gridCol w="1447843">
                  <a:extLst>
                    <a:ext uri="{9D8B030D-6E8A-4147-A177-3AD203B41FA5}">
                      <a16:colId xmlns:a16="http://schemas.microsoft.com/office/drawing/2014/main" val="13128653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10719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51.65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50882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631947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22649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50493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851252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63325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05956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512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1396FA-E938-734D-8F46-F7B2D0DA9B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163" y="456878"/>
            <a:ext cx="3651680" cy="3147116"/>
          </a:xfrm>
          <a:prstGeom prst="rect">
            <a:avLst/>
          </a:prstGeom>
        </p:spPr>
      </p:pic>
      <p:pic>
        <p:nvPicPr>
          <p:cNvPr id="7" name="Picture 6" descr="A picture containing close&#10;&#10;Description automatically generated">
            <a:extLst>
              <a:ext uri="{FF2B5EF4-FFF2-40B4-BE49-F238E27FC236}">
                <a16:creationId xmlns:a16="http://schemas.microsoft.com/office/drawing/2014/main" id="{DA65D799-DFC8-7347-B256-C781448E2B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777" y="456878"/>
            <a:ext cx="3651680" cy="3147115"/>
          </a:xfrm>
          <a:prstGeom prst="rect">
            <a:avLst/>
          </a:prstGeom>
        </p:spPr>
      </p:pic>
      <p:pic>
        <p:nvPicPr>
          <p:cNvPr id="9" name="Picture 8" descr="A picture containing close, vegetable&#10;&#10;Description automatically generated">
            <a:extLst>
              <a:ext uri="{FF2B5EF4-FFF2-40B4-BE49-F238E27FC236}">
                <a16:creationId xmlns:a16="http://schemas.microsoft.com/office/drawing/2014/main" id="{70AED1B8-2E47-0645-A63D-51B2DBD3FB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91" y="456878"/>
            <a:ext cx="3651680" cy="31471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1993D0-02F2-F94B-8466-7F71CD8DDAEC}"/>
              </a:ext>
            </a:extLst>
          </p:cNvPr>
          <p:cNvSpPr txBox="1"/>
          <p:nvPr/>
        </p:nvSpPr>
        <p:spPr>
          <a:xfrm>
            <a:off x="114304" y="0"/>
            <a:ext cx="3734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Al10% STO – Flux treat in Mg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C5A173-D1F6-7D4B-A7DD-B00B1ACBAF1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392" y="3603992"/>
            <a:ext cx="10951382" cy="325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FE6589C-2B74-9440-A920-7CDF896AF782}"/>
              </a:ext>
            </a:extLst>
          </p:cNvPr>
          <p:cNvGraphicFramePr>
            <a:graphicFrameLocks noGrp="1"/>
          </p:cNvGraphicFramePr>
          <p:nvPr/>
        </p:nvGraphicFramePr>
        <p:xfrm>
          <a:off x="7785457" y="3727071"/>
          <a:ext cx="3295578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7789">
                  <a:extLst>
                    <a:ext uri="{9D8B030D-6E8A-4147-A177-3AD203B41FA5}">
                      <a16:colId xmlns:a16="http://schemas.microsoft.com/office/drawing/2014/main" val="3232255975"/>
                    </a:ext>
                  </a:extLst>
                </a:gridCol>
                <a:gridCol w="1647789">
                  <a:extLst>
                    <a:ext uri="{9D8B030D-6E8A-4147-A177-3AD203B41FA5}">
                      <a16:colId xmlns:a16="http://schemas.microsoft.com/office/drawing/2014/main" val="284990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8187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54.18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20861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79884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84198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58211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61984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23945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9616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0196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87051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4676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keyboard, indoor, tray, close&#10;&#10;Description automatically generated">
            <a:extLst>
              <a:ext uri="{FF2B5EF4-FFF2-40B4-BE49-F238E27FC236}">
                <a16:creationId xmlns:a16="http://schemas.microsoft.com/office/drawing/2014/main" id="{DA10A580-7BF1-D442-A93A-B712146319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08" y="455946"/>
            <a:ext cx="3465095" cy="318918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C449C68-70C9-7C43-905F-55CE7632BE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283" y="455946"/>
            <a:ext cx="3465095" cy="3189186"/>
          </a:xfrm>
          <a:prstGeom prst="rect">
            <a:avLst/>
          </a:prstGeom>
        </p:spPr>
      </p:pic>
      <p:pic>
        <p:nvPicPr>
          <p:cNvPr id="9" name="Picture 8" descr="A picture containing text, butter&#10;&#10;Description automatically generated">
            <a:extLst>
              <a:ext uri="{FF2B5EF4-FFF2-40B4-BE49-F238E27FC236}">
                <a16:creationId xmlns:a16="http://schemas.microsoft.com/office/drawing/2014/main" id="{994045A6-C110-3641-8471-1FF642C230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558" y="455946"/>
            <a:ext cx="3465096" cy="3189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49A94C-E9C7-2647-89B9-37E4B825378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720" y="3668813"/>
            <a:ext cx="10235698" cy="31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F5E3035-388A-1B41-A9E3-802D6BE3095B}"/>
              </a:ext>
            </a:extLst>
          </p:cNvPr>
          <p:cNvGraphicFramePr>
            <a:graphicFrameLocks noGrp="1"/>
          </p:cNvGraphicFramePr>
          <p:nvPr/>
        </p:nvGraphicFramePr>
        <p:xfrm>
          <a:off x="7536284" y="4101358"/>
          <a:ext cx="2748904" cy="1301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4452">
                  <a:extLst>
                    <a:ext uri="{9D8B030D-6E8A-4147-A177-3AD203B41FA5}">
                      <a16:colId xmlns:a16="http://schemas.microsoft.com/office/drawing/2014/main" val="1326229877"/>
                    </a:ext>
                  </a:extLst>
                </a:gridCol>
                <a:gridCol w="1374452">
                  <a:extLst>
                    <a:ext uri="{9D8B030D-6E8A-4147-A177-3AD203B41FA5}">
                      <a16:colId xmlns:a16="http://schemas.microsoft.com/office/drawing/2014/main" val="15561262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46781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45.24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64415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363820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85838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17875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78978589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27510510-44B6-B34D-B865-7DCF3D7BC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6284" y="4100945"/>
            <a:ext cx="318713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CF48AE-2F45-4545-9A5C-87E96D3F248C}"/>
              </a:ext>
            </a:extLst>
          </p:cNvPr>
          <p:cNvSpPr txBox="1"/>
          <p:nvPr/>
        </p:nvSpPr>
        <p:spPr>
          <a:xfrm>
            <a:off x="122008" y="32953"/>
            <a:ext cx="391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Undoped STO – Flux treat in Pt crucible</a:t>
            </a:r>
          </a:p>
        </p:txBody>
      </p:sp>
    </p:spTree>
    <p:extLst>
      <p:ext uri="{BB962C8B-B14F-4D97-AF65-F5344CB8AC3E}">
        <p14:creationId xmlns:p14="http://schemas.microsoft.com/office/powerpoint/2010/main" val="509630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87C0-D200-0E47-B2A8-B9B55335954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0755"/>
            <a:ext cx="3797085" cy="3272429"/>
          </a:xfrm>
          <a:prstGeom prst="rect">
            <a:avLst/>
          </a:prstGeom>
        </p:spPr>
      </p:pic>
      <p:pic>
        <p:nvPicPr>
          <p:cNvPr id="7" name="Picture 6" descr="A picture containing plastic, container, close&#10;&#10;Description automatically generated">
            <a:extLst>
              <a:ext uri="{FF2B5EF4-FFF2-40B4-BE49-F238E27FC236}">
                <a16:creationId xmlns:a16="http://schemas.microsoft.com/office/drawing/2014/main" id="{17D7CF24-02C7-8C4D-81E6-53F0DE0AEE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505" y="580755"/>
            <a:ext cx="3797084" cy="3272429"/>
          </a:xfrm>
          <a:prstGeom prst="rect">
            <a:avLst/>
          </a:prstGeom>
        </p:spPr>
      </p:pic>
      <p:pic>
        <p:nvPicPr>
          <p:cNvPr id="9" name="Picture 8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E7788DC8-C592-B64C-A1B0-D323120735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010" y="580755"/>
            <a:ext cx="3797084" cy="3272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B48DD1-FE9F-CF41-B6D7-AE4D4D8E848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458" y="3868682"/>
            <a:ext cx="10817817" cy="300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28BF268-F6CA-1A4A-81F3-0A1E5A1C8848}"/>
              </a:ext>
            </a:extLst>
          </p:cNvPr>
          <p:cNvGraphicFramePr>
            <a:graphicFrameLocks noGrp="1"/>
          </p:cNvGraphicFramePr>
          <p:nvPr/>
        </p:nvGraphicFramePr>
        <p:xfrm>
          <a:off x="8230892" y="3868682"/>
          <a:ext cx="2958884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9442">
                  <a:extLst>
                    <a:ext uri="{9D8B030D-6E8A-4147-A177-3AD203B41FA5}">
                      <a16:colId xmlns:a16="http://schemas.microsoft.com/office/drawing/2014/main" val="3746764486"/>
                    </a:ext>
                  </a:extLst>
                </a:gridCol>
                <a:gridCol w="1479442">
                  <a:extLst>
                    <a:ext uri="{9D8B030D-6E8A-4147-A177-3AD203B41FA5}">
                      <a16:colId xmlns:a16="http://schemas.microsoft.com/office/drawing/2014/main" val="23085030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30630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42.48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84636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71428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24.76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137627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8370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31.85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56692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24457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45060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532107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27CDF39-FD7B-CC4B-8529-617BBEA6F5E1}"/>
              </a:ext>
            </a:extLst>
          </p:cNvPr>
          <p:cNvSpPr txBox="1"/>
          <p:nvPr/>
        </p:nvSpPr>
        <p:spPr>
          <a:xfrm>
            <a:off x="114304" y="0"/>
            <a:ext cx="362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Mg1% STO – Flux treat in Pt crucible</a:t>
            </a:r>
          </a:p>
        </p:txBody>
      </p:sp>
    </p:spTree>
    <p:extLst>
      <p:ext uri="{BB962C8B-B14F-4D97-AF65-F5344CB8AC3E}">
        <p14:creationId xmlns:p14="http://schemas.microsoft.com/office/powerpoint/2010/main" val="858289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rocks&#10;&#10;Description automatically generated with low confidence">
            <a:extLst>
              <a:ext uri="{FF2B5EF4-FFF2-40B4-BE49-F238E27FC236}">
                <a16:creationId xmlns:a16="http://schemas.microsoft.com/office/drawing/2014/main" id="{C18FD664-F651-6A48-AC76-130386E2D5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604" y="347784"/>
            <a:ext cx="3575215" cy="3081216"/>
          </a:xfrm>
          <a:prstGeom prst="rect">
            <a:avLst/>
          </a:prstGeom>
        </p:spPr>
      </p:pic>
      <p:pic>
        <p:nvPicPr>
          <p:cNvPr id="7" name="Picture 6" descr="A picture containing white, close&#10;&#10;Description automatically generated">
            <a:extLst>
              <a:ext uri="{FF2B5EF4-FFF2-40B4-BE49-F238E27FC236}">
                <a16:creationId xmlns:a16="http://schemas.microsoft.com/office/drawing/2014/main" id="{3AB737EA-5A94-204E-8C29-E8C1BC31D5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904" y="347784"/>
            <a:ext cx="3575215" cy="3081216"/>
          </a:xfrm>
          <a:prstGeom prst="rect">
            <a:avLst/>
          </a:prstGeom>
        </p:spPr>
      </p:pic>
      <p:pic>
        <p:nvPicPr>
          <p:cNvPr id="9" name="Picture 8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224CC1E5-13F1-4F43-BAA5-1FB9FF3EB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4" y="347784"/>
            <a:ext cx="3575215" cy="30812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5BAFDB-4DFA-0044-AD99-85ADC66C5842}"/>
              </a:ext>
            </a:extLst>
          </p:cNvPr>
          <p:cNvSpPr txBox="1"/>
          <p:nvPr/>
        </p:nvSpPr>
        <p:spPr>
          <a:xfrm>
            <a:off x="114304" y="0"/>
            <a:ext cx="362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Mg1% STO – Flux treat in Al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9FBC0-0D8F-3D46-9CCA-0999D411D90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842" y="3429000"/>
            <a:ext cx="1141827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E244D1F-ADA2-A348-AA67-E21900455EA3}"/>
              </a:ext>
            </a:extLst>
          </p:cNvPr>
          <p:cNvGraphicFramePr>
            <a:graphicFrameLocks noGrp="1"/>
          </p:cNvGraphicFramePr>
          <p:nvPr/>
        </p:nvGraphicFramePr>
        <p:xfrm>
          <a:off x="8387861" y="3519036"/>
          <a:ext cx="3077308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8654">
                  <a:extLst>
                    <a:ext uri="{9D8B030D-6E8A-4147-A177-3AD203B41FA5}">
                      <a16:colId xmlns:a16="http://schemas.microsoft.com/office/drawing/2014/main" val="3752648228"/>
                    </a:ext>
                  </a:extLst>
                </a:gridCol>
                <a:gridCol w="1538654">
                  <a:extLst>
                    <a:ext uri="{9D8B030D-6E8A-4147-A177-3AD203B41FA5}">
                      <a16:colId xmlns:a16="http://schemas.microsoft.com/office/drawing/2014/main" val="27169173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303307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62.10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843641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75360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55375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98137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46540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36641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55887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49490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11324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96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weet&#10;&#10;Description automatically generated">
            <a:extLst>
              <a:ext uri="{FF2B5EF4-FFF2-40B4-BE49-F238E27FC236}">
                <a16:creationId xmlns:a16="http://schemas.microsoft.com/office/drawing/2014/main" id="{7EAAB778-221E-A44B-8A0E-51556B8392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861" y="371231"/>
            <a:ext cx="3548009" cy="3057769"/>
          </a:xfrm>
          <a:prstGeom prst="rect">
            <a:avLst/>
          </a:prstGeom>
        </p:spPr>
      </p:pic>
      <p:pic>
        <p:nvPicPr>
          <p:cNvPr id="7" name="Picture 6" descr="A picture containing indoor, food, sweet, dumpling&#10;&#10;Description automatically generated">
            <a:extLst>
              <a:ext uri="{FF2B5EF4-FFF2-40B4-BE49-F238E27FC236}">
                <a16:creationId xmlns:a16="http://schemas.microsoft.com/office/drawing/2014/main" id="{6516DB57-79A6-CA41-A46B-A4363ADCCE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750" y="371230"/>
            <a:ext cx="3548009" cy="3057769"/>
          </a:xfrm>
          <a:prstGeom prst="rect">
            <a:avLst/>
          </a:prstGeom>
        </p:spPr>
      </p:pic>
      <p:pic>
        <p:nvPicPr>
          <p:cNvPr id="9" name="Picture 8" descr="A group of white flowers&#10;&#10;Description automatically generated with low confidence">
            <a:extLst>
              <a:ext uri="{FF2B5EF4-FFF2-40B4-BE49-F238E27FC236}">
                <a16:creationId xmlns:a16="http://schemas.microsoft.com/office/drawing/2014/main" id="{A493DF90-45DF-9742-9F92-E6BEF808CA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72" y="371231"/>
            <a:ext cx="3548009" cy="3057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68EB6-E9B0-3C4D-A8B5-26CC7223E58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241" y="3428999"/>
            <a:ext cx="11336215" cy="352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E4F986E-5C87-0D4E-AD12-5F8D5F14DD9E}"/>
              </a:ext>
            </a:extLst>
          </p:cNvPr>
          <p:cNvGraphicFramePr>
            <a:graphicFrameLocks noGrp="1"/>
          </p:cNvGraphicFramePr>
          <p:nvPr/>
        </p:nvGraphicFramePr>
        <p:xfrm>
          <a:off x="8912869" y="3428998"/>
          <a:ext cx="2549770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4885">
                  <a:extLst>
                    <a:ext uri="{9D8B030D-6E8A-4147-A177-3AD203B41FA5}">
                      <a16:colId xmlns:a16="http://schemas.microsoft.com/office/drawing/2014/main" val="918801874"/>
                    </a:ext>
                  </a:extLst>
                </a:gridCol>
                <a:gridCol w="1274885">
                  <a:extLst>
                    <a:ext uri="{9D8B030D-6E8A-4147-A177-3AD203B41FA5}">
                      <a16:colId xmlns:a16="http://schemas.microsoft.com/office/drawing/2014/main" val="35387194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803376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57.29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160083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78584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03222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014971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68390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19.91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76399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41018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7236897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64124A2-8B0E-AE4A-9124-EBAEE99B5407}"/>
              </a:ext>
            </a:extLst>
          </p:cNvPr>
          <p:cNvSpPr txBox="1"/>
          <p:nvPr/>
        </p:nvSpPr>
        <p:spPr>
          <a:xfrm>
            <a:off x="114304" y="0"/>
            <a:ext cx="3733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Mg1% STO – Flux treat in Mg crucible</a:t>
            </a:r>
          </a:p>
        </p:txBody>
      </p:sp>
    </p:spTree>
    <p:extLst>
      <p:ext uri="{BB962C8B-B14F-4D97-AF65-F5344CB8AC3E}">
        <p14:creationId xmlns:p14="http://schemas.microsoft.com/office/powerpoint/2010/main" val="1453262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plastic&#10;&#10;Description automatically generated">
            <a:extLst>
              <a:ext uri="{FF2B5EF4-FFF2-40B4-BE49-F238E27FC236}">
                <a16:creationId xmlns:a16="http://schemas.microsoft.com/office/drawing/2014/main" id="{68E233D2-660E-0D49-AF75-43C0111025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9332"/>
            <a:ext cx="3588336" cy="3092524"/>
          </a:xfrm>
          <a:prstGeom prst="rect">
            <a:avLst/>
          </a:prstGeom>
        </p:spPr>
      </p:pic>
      <p:pic>
        <p:nvPicPr>
          <p:cNvPr id="7" name="Picture 6" descr="A picture containing table, indoor, container, plastic&#10;&#10;Description automatically generated">
            <a:extLst>
              <a:ext uri="{FF2B5EF4-FFF2-40B4-BE49-F238E27FC236}">
                <a16:creationId xmlns:a16="http://schemas.microsoft.com/office/drawing/2014/main" id="{7225E188-F85B-A540-9D8B-D8F0BFC0AB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792" y="369332"/>
            <a:ext cx="3588336" cy="3092524"/>
          </a:xfrm>
          <a:prstGeom prst="rect">
            <a:avLst/>
          </a:prstGeom>
        </p:spPr>
      </p:pic>
      <p:pic>
        <p:nvPicPr>
          <p:cNvPr id="9" name="Picture 8" descr="A picture containing food, plastic&#10;&#10;Description automatically generated">
            <a:extLst>
              <a:ext uri="{FF2B5EF4-FFF2-40B4-BE49-F238E27FC236}">
                <a16:creationId xmlns:a16="http://schemas.microsoft.com/office/drawing/2014/main" id="{CBEEF3D1-154D-E342-9404-8EBB925A66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584" y="369332"/>
            <a:ext cx="3588337" cy="30925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F9A003-200E-D14C-8999-5C234CA726F3}"/>
              </a:ext>
            </a:extLst>
          </p:cNvPr>
          <p:cNvSpPr txBox="1"/>
          <p:nvPr/>
        </p:nvSpPr>
        <p:spPr>
          <a:xfrm>
            <a:off x="114304" y="0"/>
            <a:ext cx="362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Mg2% STO – Flux treat in Pt crucible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155FB4-F8E6-1D47-A080-2EE9BD8985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8078" y="3461855"/>
            <a:ext cx="11120021" cy="336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2C33DA2-B34E-C341-A3B5-25E16C288BD7}"/>
              </a:ext>
            </a:extLst>
          </p:cNvPr>
          <p:cNvGraphicFramePr>
            <a:graphicFrameLocks noGrp="1"/>
          </p:cNvGraphicFramePr>
          <p:nvPr/>
        </p:nvGraphicFramePr>
        <p:xfrm>
          <a:off x="7781647" y="3461854"/>
          <a:ext cx="3588336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112">
                  <a:extLst>
                    <a:ext uri="{9D8B030D-6E8A-4147-A177-3AD203B41FA5}">
                      <a16:colId xmlns:a16="http://schemas.microsoft.com/office/drawing/2014/main" val="894210523"/>
                    </a:ext>
                  </a:extLst>
                </a:gridCol>
                <a:gridCol w="1196112">
                  <a:extLst>
                    <a:ext uri="{9D8B030D-6E8A-4147-A177-3AD203B41FA5}">
                      <a16:colId xmlns:a16="http://schemas.microsoft.com/office/drawing/2014/main" val="2540523985"/>
                    </a:ext>
                  </a:extLst>
                </a:gridCol>
                <a:gridCol w="1196112">
                  <a:extLst>
                    <a:ext uri="{9D8B030D-6E8A-4147-A177-3AD203B41FA5}">
                      <a16:colId xmlns:a16="http://schemas.microsoft.com/office/drawing/2014/main" val="5150431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Wt%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Wt% Sigma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897233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49663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79187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25.55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120456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798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46.55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85173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30628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43739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48692381"/>
                  </a:ext>
                </a:extLst>
              </a:tr>
            </a:tbl>
          </a:graphicData>
        </a:graphic>
      </p:graphicFrame>
      <p:sp>
        <p:nvSpPr>
          <p:cNvPr id="14" name="Rectangle 1">
            <a:extLst>
              <a:ext uri="{FF2B5EF4-FFF2-40B4-BE49-F238E27FC236}">
                <a16:creationId xmlns:a16="http://schemas.microsoft.com/office/drawing/2014/main" id="{1ECB36E4-E7DD-A340-B018-AC5687BEA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647" y="3461632"/>
            <a:ext cx="416039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10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6CCF6B-A138-6C4E-9DC4-140E0EEC0293}"/>
              </a:ext>
            </a:extLst>
          </p:cNvPr>
          <p:cNvSpPr txBox="1"/>
          <p:nvPr/>
        </p:nvSpPr>
        <p:spPr>
          <a:xfrm>
            <a:off x="114304" y="0"/>
            <a:ext cx="361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Mg2% STO – Flux treat in Al crucible</a:t>
            </a:r>
          </a:p>
        </p:txBody>
      </p:sp>
      <p:pic>
        <p:nvPicPr>
          <p:cNvPr id="6" name="Picture 5" descr="A picture containing food, sweet, close&#10;&#10;Description automatically generated">
            <a:extLst>
              <a:ext uri="{FF2B5EF4-FFF2-40B4-BE49-F238E27FC236}">
                <a16:creationId xmlns:a16="http://schemas.microsoft.com/office/drawing/2014/main" id="{72D67150-11C3-0F45-9721-0BF6302A42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369330"/>
            <a:ext cx="3685243" cy="3176041"/>
          </a:xfrm>
          <a:prstGeom prst="rect">
            <a:avLst/>
          </a:prstGeom>
        </p:spPr>
      </p:pic>
      <p:pic>
        <p:nvPicPr>
          <p:cNvPr id="8" name="Picture 7" descr="A picture containing black, close&#10;&#10;Description automatically generated">
            <a:extLst>
              <a:ext uri="{FF2B5EF4-FFF2-40B4-BE49-F238E27FC236}">
                <a16:creationId xmlns:a16="http://schemas.microsoft.com/office/drawing/2014/main" id="{68A2AA84-6950-6E42-9AB4-646C706898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253" y="369331"/>
            <a:ext cx="3685243" cy="3176041"/>
          </a:xfrm>
          <a:prstGeom prst="rect">
            <a:avLst/>
          </a:prstGeom>
        </p:spPr>
      </p:pic>
      <p:pic>
        <p:nvPicPr>
          <p:cNvPr id="10" name="Picture 9" descr="A picture containing black, sweet&#10;&#10;Description automatically generated">
            <a:extLst>
              <a:ext uri="{FF2B5EF4-FFF2-40B4-BE49-F238E27FC236}">
                <a16:creationId xmlns:a16="http://schemas.microsoft.com/office/drawing/2014/main" id="{103CDA3B-0B48-EF49-937E-E22A6BFDCF9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06" y="369332"/>
            <a:ext cx="3685243" cy="3176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8CF3F5-4ECD-3C4F-9C02-F4EC3E5301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306" y="3545371"/>
            <a:ext cx="11777388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AB38A76-23E9-7B47-A507-F5BF01816F43}"/>
              </a:ext>
            </a:extLst>
          </p:cNvPr>
          <p:cNvGraphicFramePr>
            <a:graphicFrameLocks noGrp="1"/>
          </p:cNvGraphicFramePr>
          <p:nvPr/>
        </p:nvGraphicFramePr>
        <p:xfrm>
          <a:off x="7976721" y="3545370"/>
          <a:ext cx="3886200" cy="2386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2581499199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41858524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57061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58.77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96927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04254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40416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59576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56219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379174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36859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262060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735927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12412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7300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280AA7-E908-6B4F-B9B0-3525A0FA032D}"/>
              </a:ext>
            </a:extLst>
          </p:cNvPr>
          <p:cNvSpPr txBox="1"/>
          <p:nvPr/>
        </p:nvSpPr>
        <p:spPr>
          <a:xfrm>
            <a:off x="114304" y="0"/>
            <a:ext cx="3733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Mg2% STO – Flux treat in Mg crucible</a:t>
            </a:r>
          </a:p>
        </p:txBody>
      </p:sp>
      <p:pic>
        <p:nvPicPr>
          <p:cNvPr id="6" name="Picture 5" descr="A group of rocks&#10;&#10;Description automatically generated with low confidence">
            <a:extLst>
              <a:ext uri="{FF2B5EF4-FFF2-40B4-BE49-F238E27FC236}">
                <a16:creationId xmlns:a16="http://schemas.microsoft.com/office/drawing/2014/main" id="{A7734F13-D1CF-FF44-852B-68065E4DFC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203" y="369331"/>
            <a:ext cx="3714750" cy="3201471"/>
          </a:xfrm>
          <a:prstGeom prst="rect">
            <a:avLst/>
          </a:prstGeom>
        </p:spPr>
      </p:pic>
      <p:pic>
        <p:nvPicPr>
          <p:cNvPr id="8" name="Picture 7" descr="A picture containing cup, close&#10;&#10;Description automatically generated">
            <a:extLst>
              <a:ext uri="{FF2B5EF4-FFF2-40B4-BE49-F238E27FC236}">
                <a16:creationId xmlns:a16="http://schemas.microsoft.com/office/drawing/2014/main" id="{0E12FD0F-B326-1342-98A9-49066F5B44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313" y="369332"/>
            <a:ext cx="3714749" cy="3201470"/>
          </a:xfrm>
          <a:prstGeom prst="rect">
            <a:avLst/>
          </a:prstGeom>
        </p:spPr>
      </p:pic>
      <p:pic>
        <p:nvPicPr>
          <p:cNvPr id="10" name="Picture 9" descr="A close-up of some rocks&#10;&#10;Description automatically generated with low confidence">
            <a:extLst>
              <a:ext uri="{FF2B5EF4-FFF2-40B4-BE49-F238E27FC236}">
                <a16:creationId xmlns:a16="http://schemas.microsoft.com/office/drawing/2014/main" id="{C09FC692-5F79-6C40-BC94-24D1417688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50" y="369330"/>
            <a:ext cx="3733394" cy="3217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525D78-DED0-8145-93DC-B0AF828915A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000" y="3570802"/>
            <a:ext cx="10871200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BD047E2-859A-8E4A-8A04-338FC45D6769}"/>
              </a:ext>
            </a:extLst>
          </p:cNvPr>
          <p:cNvGraphicFramePr>
            <a:graphicFrameLocks noGrp="1"/>
          </p:cNvGraphicFramePr>
          <p:nvPr/>
        </p:nvGraphicFramePr>
        <p:xfrm>
          <a:off x="7908953" y="3721259"/>
          <a:ext cx="3336150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8075">
                  <a:extLst>
                    <a:ext uri="{9D8B030D-6E8A-4147-A177-3AD203B41FA5}">
                      <a16:colId xmlns:a16="http://schemas.microsoft.com/office/drawing/2014/main" val="373618575"/>
                    </a:ext>
                  </a:extLst>
                </a:gridCol>
                <a:gridCol w="1668075">
                  <a:extLst>
                    <a:ext uri="{9D8B030D-6E8A-4147-A177-3AD203B41FA5}">
                      <a16:colId xmlns:a16="http://schemas.microsoft.com/office/drawing/2014/main" val="34761600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27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18279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49.90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72755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55099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71863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76489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312107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0778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23.89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33166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42171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38244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9221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DBCDE1-B1DC-5348-A364-469C24F0B6BE}"/>
              </a:ext>
            </a:extLst>
          </p:cNvPr>
          <p:cNvSpPr txBox="1"/>
          <p:nvPr/>
        </p:nvSpPr>
        <p:spPr>
          <a:xfrm>
            <a:off x="114304" y="0"/>
            <a:ext cx="362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Mg3% STO – Flux treat in Pt crucible</a:t>
            </a:r>
          </a:p>
        </p:txBody>
      </p:sp>
      <p:pic>
        <p:nvPicPr>
          <p:cNvPr id="6" name="Picture 5" descr="A picture containing bag, plastic, container, close&#10;&#10;Description automatically generated">
            <a:extLst>
              <a:ext uri="{FF2B5EF4-FFF2-40B4-BE49-F238E27FC236}">
                <a16:creationId xmlns:a16="http://schemas.microsoft.com/office/drawing/2014/main" id="{04A59E53-4DF5-6C4E-A09B-29DA66D878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165" y="369332"/>
            <a:ext cx="3582080" cy="3087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6BC1DF-4140-E247-B926-85D3CA25DD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0026" y="369332"/>
            <a:ext cx="3582080" cy="3087132"/>
          </a:xfrm>
          <a:prstGeom prst="rect">
            <a:avLst/>
          </a:prstGeom>
        </p:spPr>
      </p:pic>
      <p:pic>
        <p:nvPicPr>
          <p:cNvPr id="10" name="Picture 9" descr="A picture containing plastic&#10;&#10;Description automatically generated">
            <a:extLst>
              <a:ext uri="{FF2B5EF4-FFF2-40B4-BE49-F238E27FC236}">
                <a16:creationId xmlns:a16="http://schemas.microsoft.com/office/drawing/2014/main" id="{103FDE1F-D546-2A40-AB13-A8FF66CC77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4" y="382032"/>
            <a:ext cx="3582080" cy="3087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9F9487-AC4B-8141-A9FC-05B34326EF1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2603" y="3456464"/>
            <a:ext cx="9601204" cy="340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8888FB4-2F93-D04F-BFF1-FC9376BF45B5}"/>
              </a:ext>
            </a:extLst>
          </p:cNvPr>
          <p:cNvGraphicFramePr>
            <a:graphicFrameLocks noGrp="1"/>
          </p:cNvGraphicFramePr>
          <p:nvPr/>
        </p:nvGraphicFramePr>
        <p:xfrm>
          <a:off x="7776712" y="3456464"/>
          <a:ext cx="2887095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365">
                  <a:extLst>
                    <a:ext uri="{9D8B030D-6E8A-4147-A177-3AD203B41FA5}">
                      <a16:colId xmlns:a16="http://schemas.microsoft.com/office/drawing/2014/main" val="3378906749"/>
                    </a:ext>
                  </a:extLst>
                </a:gridCol>
                <a:gridCol w="962365">
                  <a:extLst>
                    <a:ext uri="{9D8B030D-6E8A-4147-A177-3AD203B41FA5}">
                      <a16:colId xmlns:a16="http://schemas.microsoft.com/office/drawing/2014/main" val="4134011178"/>
                    </a:ext>
                  </a:extLst>
                </a:gridCol>
                <a:gridCol w="962365">
                  <a:extLst>
                    <a:ext uri="{9D8B030D-6E8A-4147-A177-3AD203B41FA5}">
                      <a16:colId xmlns:a16="http://schemas.microsoft.com/office/drawing/2014/main" val="2188648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Wt%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Wt% Sigma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75177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28622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535563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25.55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98840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65317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46.55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89249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328896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01486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01382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7828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822912-F213-834B-8AAF-505B63DEAC17}"/>
              </a:ext>
            </a:extLst>
          </p:cNvPr>
          <p:cNvSpPr txBox="1"/>
          <p:nvPr/>
        </p:nvSpPr>
        <p:spPr>
          <a:xfrm>
            <a:off x="114304" y="0"/>
            <a:ext cx="361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Mg3% STO – Flux treat in Al crucible</a:t>
            </a:r>
          </a:p>
        </p:txBody>
      </p:sp>
      <p:pic>
        <p:nvPicPr>
          <p:cNvPr id="6" name="Picture 5" descr="A picture containing food, black&#10;&#10;Description automatically generated">
            <a:extLst>
              <a:ext uri="{FF2B5EF4-FFF2-40B4-BE49-F238E27FC236}">
                <a16:creationId xmlns:a16="http://schemas.microsoft.com/office/drawing/2014/main" id="{0C409CF2-B0CE-2844-8B19-C58B6C344C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011" y="369332"/>
            <a:ext cx="3617978" cy="3118070"/>
          </a:xfrm>
          <a:prstGeom prst="rect">
            <a:avLst/>
          </a:prstGeom>
        </p:spPr>
      </p:pic>
      <p:pic>
        <p:nvPicPr>
          <p:cNvPr id="8" name="Picture 7" descr="A group of eggs&#10;&#10;Description automatically generated with medium confidence">
            <a:extLst>
              <a:ext uri="{FF2B5EF4-FFF2-40B4-BE49-F238E27FC236}">
                <a16:creationId xmlns:a16="http://schemas.microsoft.com/office/drawing/2014/main" id="{044834C4-FC06-A149-9113-7786187D86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4" y="369332"/>
            <a:ext cx="3617978" cy="3118070"/>
          </a:xfrm>
          <a:prstGeom prst="rect">
            <a:avLst/>
          </a:prstGeom>
        </p:spPr>
      </p:pic>
      <p:pic>
        <p:nvPicPr>
          <p:cNvPr id="10" name="Picture 9" descr="A picture containing indoor, black, sweet&#10;&#10;Description automatically generated">
            <a:extLst>
              <a:ext uri="{FF2B5EF4-FFF2-40B4-BE49-F238E27FC236}">
                <a16:creationId xmlns:a16="http://schemas.microsoft.com/office/drawing/2014/main" id="{BA994CC2-24D6-0842-9DD5-6872496A359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718" y="369332"/>
            <a:ext cx="3617978" cy="3118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7E1955-4280-D641-BBAD-3EE846171DA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" y="3487402"/>
            <a:ext cx="11163300" cy="337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3BF8A51-C37F-0641-A681-41AE2A385128}"/>
              </a:ext>
            </a:extLst>
          </p:cNvPr>
          <p:cNvGraphicFramePr>
            <a:graphicFrameLocks noGrp="1"/>
          </p:cNvGraphicFramePr>
          <p:nvPr/>
        </p:nvGraphicFramePr>
        <p:xfrm>
          <a:off x="8459718" y="3487402"/>
          <a:ext cx="3048766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4383">
                  <a:extLst>
                    <a:ext uri="{9D8B030D-6E8A-4147-A177-3AD203B41FA5}">
                      <a16:colId xmlns:a16="http://schemas.microsoft.com/office/drawing/2014/main" val="1384265559"/>
                    </a:ext>
                  </a:extLst>
                </a:gridCol>
                <a:gridCol w="1524383">
                  <a:extLst>
                    <a:ext uri="{9D8B030D-6E8A-4147-A177-3AD203B41FA5}">
                      <a16:colId xmlns:a16="http://schemas.microsoft.com/office/drawing/2014/main" val="5704141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50945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56.26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8256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44493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97060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90160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19.97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675170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35301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528204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757391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85798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89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893233-C2E2-EE4B-95A5-648F163AF770}"/>
              </a:ext>
            </a:extLst>
          </p:cNvPr>
          <p:cNvSpPr txBox="1"/>
          <p:nvPr/>
        </p:nvSpPr>
        <p:spPr>
          <a:xfrm>
            <a:off x="114304" y="0"/>
            <a:ext cx="3733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Mg3% STO – Flux treat in Mg crucible</a:t>
            </a:r>
          </a:p>
        </p:txBody>
      </p:sp>
      <p:pic>
        <p:nvPicPr>
          <p:cNvPr id="6" name="Picture 5" descr="A group of rocks&#10;&#10;Description automatically generated with low confidence">
            <a:extLst>
              <a:ext uri="{FF2B5EF4-FFF2-40B4-BE49-F238E27FC236}">
                <a16:creationId xmlns:a16="http://schemas.microsoft.com/office/drawing/2014/main" id="{7D9F27FC-5AC1-0F4F-8697-42F24D9B9A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806" y="369332"/>
            <a:ext cx="3558778" cy="3067050"/>
          </a:xfrm>
          <a:prstGeom prst="rect">
            <a:avLst/>
          </a:prstGeom>
        </p:spPr>
      </p:pic>
      <p:pic>
        <p:nvPicPr>
          <p:cNvPr id="8" name="Picture 7" descr="A close-up of some rocks&#10;&#10;Description automatically generated with medium confidence">
            <a:extLst>
              <a:ext uri="{FF2B5EF4-FFF2-40B4-BE49-F238E27FC236}">
                <a16:creationId xmlns:a16="http://schemas.microsoft.com/office/drawing/2014/main" id="{FF9912EB-C743-6746-A5B6-8D20953196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4301" y="369332"/>
            <a:ext cx="3558779" cy="3067051"/>
          </a:xfrm>
          <a:prstGeom prst="rect">
            <a:avLst/>
          </a:prstGeom>
        </p:spPr>
      </p:pic>
      <p:pic>
        <p:nvPicPr>
          <p:cNvPr id="10" name="Picture 9" descr="A picture containing close&#10;&#10;Description automatically generated">
            <a:extLst>
              <a:ext uri="{FF2B5EF4-FFF2-40B4-BE49-F238E27FC236}">
                <a16:creationId xmlns:a16="http://schemas.microsoft.com/office/drawing/2014/main" id="{00040B8C-4B59-304C-847F-8590461D21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20" y="369332"/>
            <a:ext cx="3558778" cy="3067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92ADAA-C3AE-0942-8DF7-2FCB37F834A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452" y="3436382"/>
            <a:ext cx="1108709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329AE15-F746-8143-96BA-7D23BFE114AD}"/>
              </a:ext>
            </a:extLst>
          </p:cNvPr>
          <p:cNvGraphicFramePr>
            <a:graphicFrameLocks noGrp="1"/>
          </p:cNvGraphicFramePr>
          <p:nvPr/>
        </p:nvGraphicFramePr>
        <p:xfrm>
          <a:off x="8615745" y="3550681"/>
          <a:ext cx="3015890" cy="173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7945">
                  <a:extLst>
                    <a:ext uri="{9D8B030D-6E8A-4147-A177-3AD203B41FA5}">
                      <a16:colId xmlns:a16="http://schemas.microsoft.com/office/drawing/2014/main" val="419206336"/>
                    </a:ext>
                  </a:extLst>
                </a:gridCol>
                <a:gridCol w="1507945">
                  <a:extLst>
                    <a:ext uri="{9D8B030D-6E8A-4147-A177-3AD203B41FA5}">
                      <a16:colId xmlns:a16="http://schemas.microsoft.com/office/drawing/2014/main" val="22300644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61508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53.29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81483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81797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20.84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5635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24655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24.96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86026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46778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07501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047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F14D8-0E6B-1A46-9AE4-216ED8CE4A68}"/>
              </a:ext>
            </a:extLst>
          </p:cNvPr>
          <p:cNvSpPr txBox="1"/>
          <p:nvPr/>
        </p:nvSpPr>
        <p:spPr>
          <a:xfrm>
            <a:off x="114304" y="0"/>
            <a:ext cx="362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Mg5% STO – Flux treat in Pt crucible</a:t>
            </a:r>
          </a:p>
        </p:txBody>
      </p:sp>
      <p:pic>
        <p:nvPicPr>
          <p:cNvPr id="6" name="Picture 5" descr="A picture containing indoor, food, close&#10;&#10;Description automatically generated">
            <a:extLst>
              <a:ext uri="{FF2B5EF4-FFF2-40B4-BE49-F238E27FC236}">
                <a16:creationId xmlns:a16="http://schemas.microsoft.com/office/drawing/2014/main" id="{346C2B01-589F-F840-A2CA-1F6E6E14B98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242" y="369332"/>
            <a:ext cx="3098796" cy="2852054"/>
          </a:xfrm>
          <a:prstGeom prst="rect">
            <a:avLst/>
          </a:prstGeom>
        </p:spPr>
      </p:pic>
      <p:pic>
        <p:nvPicPr>
          <p:cNvPr id="8" name="Picture 7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C67F1232-3884-254D-8AEA-C257BC5C8A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205" y="369332"/>
            <a:ext cx="3098796" cy="2852054"/>
          </a:xfrm>
          <a:prstGeom prst="rect">
            <a:avLst/>
          </a:prstGeom>
        </p:spPr>
      </p:pic>
      <p:pic>
        <p:nvPicPr>
          <p:cNvPr id="10" name="Picture 9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9D949956-B8E7-0E40-A37A-CFF9FFB1A5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68" y="369332"/>
            <a:ext cx="3098796" cy="28520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0EDC48-3885-704A-9624-918FEC7FFA8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962" y="3221386"/>
            <a:ext cx="10051138" cy="363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20F9956-4F12-E54E-84CE-C1BE5F6EAF80}"/>
              </a:ext>
            </a:extLst>
          </p:cNvPr>
          <p:cNvGraphicFramePr>
            <a:graphicFrameLocks noGrp="1"/>
          </p:cNvGraphicFramePr>
          <p:nvPr/>
        </p:nvGraphicFramePr>
        <p:xfrm>
          <a:off x="7746094" y="3221386"/>
          <a:ext cx="3225800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2900">
                  <a:extLst>
                    <a:ext uri="{9D8B030D-6E8A-4147-A177-3AD203B41FA5}">
                      <a16:colId xmlns:a16="http://schemas.microsoft.com/office/drawing/2014/main" val="372829289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19629365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18374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54.77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43470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43840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3980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60409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79792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76178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02578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86438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2567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2CBE5F-173F-0A4F-A3D4-4040D22F3F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339" y="3625516"/>
            <a:ext cx="11171321" cy="323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D543BDE-2BDE-954A-A002-C3CD310AF860}"/>
              </a:ext>
            </a:extLst>
          </p:cNvPr>
          <p:cNvGraphicFramePr>
            <a:graphicFrameLocks noGrp="1"/>
          </p:cNvGraphicFramePr>
          <p:nvPr/>
        </p:nvGraphicFramePr>
        <p:xfrm>
          <a:off x="8955505" y="4019501"/>
          <a:ext cx="2530642" cy="173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5321">
                  <a:extLst>
                    <a:ext uri="{9D8B030D-6E8A-4147-A177-3AD203B41FA5}">
                      <a16:colId xmlns:a16="http://schemas.microsoft.com/office/drawing/2014/main" val="876959947"/>
                    </a:ext>
                  </a:extLst>
                </a:gridCol>
                <a:gridCol w="1265321">
                  <a:extLst>
                    <a:ext uri="{9D8B030D-6E8A-4147-A177-3AD203B41FA5}">
                      <a16:colId xmlns:a16="http://schemas.microsoft.com/office/drawing/2014/main" val="22216818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76643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58.76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88283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304844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90842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33360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17.65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46440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26924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3485542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20EC5E4-25E1-F943-B224-8FA00AF259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39" y="513347"/>
            <a:ext cx="3381415" cy="3112169"/>
          </a:xfrm>
          <a:prstGeom prst="rect">
            <a:avLst/>
          </a:prstGeom>
        </p:spPr>
      </p:pic>
      <p:pic>
        <p:nvPicPr>
          <p:cNvPr id="9" name="Picture 8" descr="A picture containing close&#10;&#10;Description automatically generated">
            <a:extLst>
              <a:ext uri="{FF2B5EF4-FFF2-40B4-BE49-F238E27FC236}">
                <a16:creationId xmlns:a16="http://schemas.microsoft.com/office/drawing/2014/main" id="{2CF63297-9B41-6341-A7E6-158CC5A8AD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567" y="513346"/>
            <a:ext cx="3381415" cy="3112169"/>
          </a:xfrm>
          <a:prstGeom prst="rect">
            <a:avLst/>
          </a:prstGeom>
        </p:spPr>
      </p:pic>
      <p:pic>
        <p:nvPicPr>
          <p:cNvPr id="11" name="Picture 10" descr="A close-up of a fetus&#10;&#10;Description automatically generated with medium confidence">
            <a:extLst>
              <a:ext uri="{FF2B5EF4-FFF2-40B4-BE49-F238E27FC236}">
                <a16:creationId xmlns:a16="http://schemas.microsoft.com/office/drawing/2014/main" id="{C6D670EA-9587-994C-B1D8-691302944EA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795" y="513345"/>
            <a:ext cx="3381415" cy="3112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88A437-7645-8741-8606-A53626846069}"/>
              </a:ext>
            </a:extLst>
          </p:cNvPr>
          <p:cNvSpPr txBox="1"/>
          <p:nvPr/>
        </p:nvSpPr>
        <p:spPr>
          <a:xfrm>
            <a:off x="122008" y="62933"/>
            <a:ext cx="3904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Undoped STO – Flux treat in Al crucible</a:t>
            </a:r>
          </a:p>
        </p:txBody>
      </p:sp>
    </p:spTree>
    <p:extLst>
      <p:ext uri="{BB962C8B-B14F-4D97-AF65-F5344CB8AC3E}">
        <p14:creationId xmlns:p14="http://schemas.microsoft.com/office/powerpoint/2010/main" val="759089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DAD789-A125-1D44-B8FF-E3947DFD74C5}"/>
              </a:ext>
            </a:extLst>
          </p:cNvPr>
          <p:cNvSpPr txBox="1"/>
          <p:nvPr/>
        </p:nvSpPr>
        <p:spPr>
          <a:xfrm>
            <a:off x="114304" y="0"/>
            <a:ext cx="361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Mg5% STO – Flux treat in Al crucible</a:t>
            </a:r>
          </a:p>
        </p:txBody>
      </p:sp>
      <p:pic>
        <p:nvPicPr>
          <p:cNvPr id="6" name="Picture 5" descr="A picture containing indoor, food, black, close&#10;&#10;Description automatically generated">
            <a:extLst>
              <a:ext uri="{FF2B5EF4-FFF2-40B4-BE49-F238E27FC236}">
                <a16:creationId xmlns:a16="http://schemas.microsoft.com/office/drawing/2014/main" id="{9D21A549-F1AB-0342-B18A-364CCF17FB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288" y="369332"/>
            <a:ext cx="3282950" cy="3021544"/>
          </a:xfrm>
          <a:prstGeom prst="rect">
            <a:avLst/>
          </a:prstGeom>
        </p:spPr>
      </p:pic>
      <p:pic>
        <p:nvPicPr>
          <p:cNvPr id="8" name="Picture 7" descr="A picture containing close&#10;&#10;Description automatically generated">
            <a:extLst>
              <a:ext uri="{FF2B5EF4-FFF2-40B4-BE49-F238E27FC236}">
                <a16:creationId xmlns:a16="http://schemas.microsoft.com/office/drawing/2014/main" id="{3CEAF6BF-10C5-034A-8BC4-77F918AEDC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310" y="369332"/>
            <a:ext cx="3282950" cy="3021544"/>
          </a:xfrm>
          <a:prstGeom prst="rect">
            <a:avLst/>
          </a:prstGeom>
        </p:spPr>
      </p:pic>
      <p:pic>
        <p:nvPicPr>
          <p:cNvPr id="10" name="Picture 9" descr="A picture containing food, close&#10;&#10;Description automatically generated">
            <a:extLst>
              <a:ext uri="{FF2B5EF4-FFF2-40B4-BE49-F238E27FC236}">
                <a16:creationId xmlns:a16="http://schemas.microsoft.com/office/drawing/2014/main" id="{D97641EB-49D5-F34D-AC2A-439576CF266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32" y="369332"/>
            <a:ext cx="3282950" cy="3021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91EB2C-C2D0-204B-AC86-17F1C4CBFF0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00" y="3390876"/>
            <a:ext cx="10591800" cy="346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3E01F08-D421-8840-8CB7-07E5BCE412D7}"/>
              </a:ext>
            </a:extLst>
          </p:cNvPr>
          <p:cNvGraphicFramePr>
            <a:graphicFrameLocks noGrp="1"/>
          </p:cNvGraphicFramePr>
          <p:nvPr/>
        </p:nvGraphicFramePr>
        <p:xfrm>
          <a:off x="8674100" y="3429000"/>
          <a:ext cx="2489200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4600">
                  <a:extLst>
                    <a:ext uri="{9D8B030D-6E8A-4147-A177-3AD203B41FA5}">
                      <a16:colId xmlns:a16="http://schemas.microsoft.com/office/drawing/2014/main" val="525615908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12759184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53992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37752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7764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51586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78702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18.65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721835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974344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25.99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78766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99993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43901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0964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83EBB7-A0A7-EF49-8D3A-1E6E5EF5FD39}"/>
              </a:ext>
            </a:extLst>
          </p:cNvPr>
          <p:cNvSpPr txBox="1"/>
          <p:nvPr/>
        </p:nvSpPr>
        <p:spPr>
          <a:xfrm>
            <a:off x="114304" y="-64043"/>
            <a:ext cx="3733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Mg5% STO – Flux treat in Mg crucible</a:t>
            </a:r>
          </a:p>
        </p:txBody>
      </p:sp>
      <p:pic>
        <p:nvPicPr>
          <p:cNvPr id="6" name="Picture 5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2CAC96E5-048F-8D4A-A87A-0CED3FBB42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144" y="267190"/>
            <a:ext cx="3435350" cy="3161809"/>
          </a:xfrm>
          <a:prstGeom prst="rect">
            <a:avLst/>
          </a:prstGeom>
        </p:spPr>
      </p:pic>
      <p:pic>
        <p:nvPicPr>
          <p:cNvPr id="8" name="Picture 7" descr="A picture containing food, close&#10;&#10;Description automatically generated">
            <a:extLst>
              <a:ext uri="{FF2B5EF4-FFF2-40B4-BE49-F238E27FC236}">
                <a16:creationId xmlns:a16="http://schemas.microsoft.com/office/drawing/2014/main" id="{BC8875DD-2140-D045-804F-F46D2A5F09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538" y="267191"/>
            <a:ext cx="3435350" cy="3161809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09E1B75-6BD9-9A49-958B-91099F0AE5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32" y="267189"/>
            <a:ext cx="3435350" cy="3161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370E97-15A9-0E4C-8EEE-9A6C6B0E12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1100" y="3428998"/>
            <a:ext cx="94996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A5C540C-0F28-334D-A98B-3D15EF5B8F49}"/>
              </a:ext>
            </a:extLst>
          </p:cNvPr>
          <p:cNvGraphicFramePr>
            <a:graphicFrameLocks noGrp="1"/>
          </p:cNvGraphicFramePr>
          <p:nvPr/>
        </p:nvGraphicFramePr>
        <p:xfrm>
          <a:off x="8089900" y="3428997"/>
          <a:ext cx="2489200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4600">
                  <a:extLst>
                    <a:ext uri="{9D8B030D-6E8A-4147-A177-3AD203B41FA5}">
                      <a16:colId xmlns:a16="http://schemas.microsoft.com/office/drawing/2014/main" val="7559893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27934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61316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52.20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92140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121927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1.87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58206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39058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62081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23.53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21427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26724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28703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779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sweet, close&#10;&#10;Description automatically generated">
            <a:extLst>
              <a:ext uri="{FF2B5EF4-FFF2-40B4-BE49-F238E27FC236}">
                <a16:creationId xmlns:a16="http://schemas.microsoft.com/office/drawing/2014/main" id="{E71D2DF0-F610-D34C-B2F9-24C2E543C92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664" y="305289"/>
            <a:ext cx="3422650" cy="315012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38A7EEC-C37C-0942-98A1-BEA198BA32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652" y="305289"/>
            <a:ext cx="3422650" cy="3150120"/>
          </a:xfrm>
          <a:prstGeom prst="rect">
            <a:avLst/>
          </a:prstGeom>
        </p:spPr>
      </p:pic>
      <p:pic>
        <p:nvPicPr>
          <p:cNvPr id="9" name="Picture 8" descr="A picture containing table, indoor, plastic&#10;&#10;Description automatically generated">
            <a:extLst>
              <a:ext uri="{FF2B5EF4-FFF2-40B4-BE49-F238E27FC236}">
                <a16:creationId xmlns:a16="http://schemas.microsoft.com/office/drawing/2014/main" id="{196CECDC-9278-7349-8B73-535E936E86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76" y="305289"/>
            <a:ext cx="3422650" cy="3150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97DD4E-DA9F-0D4B-A47D-8C90120B6B51}"/>
              </a:ext>
            </a:extLst>
          </p:cNvPr>
          <p:cNvSpPr txBox="1"/>
          <p:nvPr/>
        </p:nvSpPr>
        <p:spPr>
          <a:xfrm>
            <a:off x="114304" y="-64043"/>
            <a:ext cx="3744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Mg10% STO – Flux treat in Pt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9F5B0C-83BC-174C-9135-AF71BC2A2A9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" y="3455409"/>
            <a:ext cx="9994900" cy="3402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70406CE-957D-B14B-B546-F454214BA575}"/>
              </a:ext>
            </a:extLst>
          </p:cNvPr>
          <p:cNvGraphicFramePr>
            <a:graphicFrameLocks noGrp="1"/>
          </p:cNvGraphicFramePr>
          <p:nvPr/>
        </p:nvGraphicFramePr>
        <p:xfrm>
          <a:off x="7912100" y="3455409"/>
          <a:ext cx="2854126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7063">
                  <a:extLst>
                    <a:ext uri="{9D8B030D-6E8A-4147-A177-3AD203B41FA5}">
                      <a16:colId xmlns:a16="http://schemas.microsoft.com/office/drawing/2014/main" val="130335787"/>
                    </a:ext>
                  </a:extLst>
                </a:gridCol>
                <a:gridCol w="1427063">
                  <a:extLst>
                    <a:ext uri="{9D8B030D-6E8A-4147-A177-3AD203B41FA5}">
                      <a16:colId xmlns:a16="http://schemas.microsoft.com/office/drawing/2014/main" val="33526538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68751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52.48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09514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85339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194364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22.52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39080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99058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389252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3922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918559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277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8878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1EE15D-F4DD-414B-AFF1-770F5C99790E}"/>
              </a:ext>
            </a:extLst>
          </p:cNvPr>
          <p:cNvSpPr txBox="1"/>
          <p:nvPr/>
        </p:nvSpPr>
        <p:spPr>
          <a:xfrm>
            <a:off x="114304" y="-64043"/>
            <a:ext cx="3734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Mg10% STO – Flux treat in Al crucible</a:t>
            </a:r>
          </a:p>
        </p:txBody>
      </p:sp>
      <p:pic>
        <p:nvPicPr>
          <p:cNvPr id="6" name="Picture 5" descr="A picture containing black, sweet&#10;&#10;Description automatically generated">
            <a:extLst>
              <a:ext uri="{FF2B5EF4-FFF2-40B4-BE49-F238E27FC236}">
                <a16:creationId xmlns:a16="http://schemas.microsoft.com/office/drawing/2014/main" id="{CE4B3416-3FEF-3E48-8A37-6B55D752ED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577" y="305289"/>
            <a:ext cx="3575050" cy="3290386"/>
          </a:xfrm>
          <a:prstGeom prst="rect">
            <a:avLst/>
          </a:prstGeom>
        </p:spPr>
      </p:pic>
      <p:pic>
        <p:nvPicPr>
          <p:cNvPr id="8" name="Picture 7" descr="A picture containing indoor, food, sweet&#10;&#10;Description automatically generated">
            <a:extLst>
              <a:ext uri="{FF2B5EF4-FFF2-40B4-BE49-F238E27FC236}">
                <a16:creationId xmlns:a16="http://schemas.microsoft.com/office/drawing/2014/main" id="{421AB186-B58D-0140-8D2D-D974D8FA63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850" y="305832"/>
            <a:ext cx="3575050" cy="3290386"/>
          </a:xfrm>
          <a:prstGeom prst="rect">
            <a:avLst/>
          </a:prstGeom>
        </p:spPr>
      </p:pic>
      <p:pic>
        <p:nvPicPr>
          <p:cNvPr id="10" name="Picture 9" descr="A picture containing indoor, food, sweet&#10;&#10;Description automatically generated">
            <a:extLst>
              <a:ext uri="{FF2B5EF4-FFF2-40B4-BE49-F238E27FC236}">
                <a16:creationId xmlns:a16="http://schemas.microsoft.com/office/drawing/2014/main" id="{2D4718E6-799C-AE44-9A54-29F5CE4ADF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4" y="305289"/>
            <a:ext cx="3575050" cy="32903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1CEF27-8DC9-5F49-B192-6B79B4FE3D1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" y="3595675"/>
            <a:ext cx="9918700" cy="329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C3C48AE-C7ED-C042-9615-10273B06E882}"/>
              </a:ext>
            </a:extLst>
          </p:cNvPr>
          <p:cNvGraphicFramePr>
            <a:graphicFrameLocks noGrp="1"/>
          </p:cNvGraphicFramePr>
          <p:nvPr/>
        </p:nvGraphicFramePr>
        <p:xfrm>
          <a:off x="6324600" y="3595675"/>
          <a:ext cx="4241800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0900">
                  <a:extLst>
                    <a:ext uri="{9D8B030D-6E8A-4147-A177-3AD203B41FA5}">
                      <a16:colId xmlns:a16="http://schemas.microsoft.com/office/drawing/2014/main" val="1695607400"/>
                    </a:ext>
                  </a:extLst>
                </a:gridCol>
                <a:gridCol w="2120900">
                  <a:extLst>
                    <a:ext uri="{9D8B030D-6E8A-4147-A177-3AD203B41FA5}">
                      <a16:colId xmlns:a16="http://schemas.microsoft.com/office/drawing/2014/main" val="15870599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9312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52.37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0037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2448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30646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1.73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74808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21.88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614963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27947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189819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75693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79817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673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CB773-8D2C-3344-BAF8-DB30CA91F7EE}"/>
              </a:ext>
            </a:extLst>
          </p:cNvPr>
          <p:cNvSpPr txBox="1"/>
          <p:nvPr/>
        </p:nvSpPr>
        <p:spPr>
          <a:xfrm>
            <a:off x="114304" y="-64043"/>
            <a:ext cx="385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Mg10% STO – Flux treat in Mg crucible</a:t>
            </a:r>
          </a:p>
        </p:txBody>
      </p:sp>
      <p:pic>
        <p:nvPicPr>
          <p:cNvPr id="6" name="Picture 5" descr="A picture containing food, black&#10;&#10;Description automatically generated">
            <a:extLst>
              <a:ext uri="{FF2B5EF4-FFF2-40B4-BE49-F238E27FC236}">
                <a16:creationId xmlns:a16="http://schemas.microsoft.com/office/drawing/2014/main" id="{D82F9AC7-3AA2-D44E-B591-BA258E13D2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847" y="305288"/>
            <a:ext cx="3428995" cy="3155960"/>
          </a:xfrm>
          <a:prstGeom prst="rect">
            <a:avLst/>
          </a:prstGeom>
        </p:spPr>
      </p:pic>
      <p:pic>
        <p:nvPicPr>
          <p:cNvPr id="8" name="Picture 7" descr="A picture containing close&#10;&#10;Description automatically generated">
            <a:extLst>
              <a:ext uri="{FF2B5EF4-FFF2-40B4-BE49-F238E27FC236}">
                <a16:creationId xmlns:a16="http://schemas.microsoft.com/office/drawing/2014/main" id="{EBD121D6-04D7-774F-820D-102EECE554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389" y="305288"/>
            <a:ext cx="3428995" cy="3155960"/>
          </a:xfrm>
          <a:prstGeom prst="rect">
            <a:avLst/>
          </a:prstGeom>
        </p:spPr>
      </p:pic>
      <p:pic>
        <p:nvPicPr>
          <p:cNvPr id="10" name="Picture 9" descr="A group of white mushrooms&#10;&#10;Description automatically generated with low confidence">
            <a:extLst>
              <a:ext uri="{FF2B5EF4-FFF2-40B4-BE49-F238E27FC236}">
                <a16:creationId xmlns:a16="http://schemas.microsoft.com/office/drawing/2014/main" id="{3168D124-76AD-B14E-A5E8-E7DE7DC97B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4" y="305288"/>
            <a:ext cx="3428996" cy="31559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BF1858-D629-7F42-9062-ECC239520A6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300" y="3461248"/>
            <a:ext cx="9893300" cy="33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7A0DE73-959F-9A41-A1E0-64261DA5E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902754"/>
              </p:ext>
            </p:extLst>
          </p:nvPr>
        </p:nvGraphicFramePr>
        <p:xfrm>
          <a:off x="7023100" y="3461247"/>
          <a:ext cx="3619500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860968994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33090335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50526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50.52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87129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70598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08037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3113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72058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24.92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68519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12611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63261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718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496232-953E-104D-B926-779190563C7A}"/>
              </a:ext>
            </a:extLst>
          </p:cNvPr>
          <p:cNvSpPr txBox="1"/>
          <p:nvPr/>
        </p:nvSpPr>
        <p:spPr>
          <a:xfrm>
            <a:off x="114304" y="-64043"/>
            <a:ext cx="3577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Ga1% STO – Flux treat in Pt crucible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759AA6-CB8D-A445-BDBB-639546FC67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022" y="305288"/>
            <a:ext cx="3393956" cy="3123711"/>
          </a:xfrm>
          <a:prstGeom prst="rect">
            <a:avLst/>
          </a:prstGeom>
        </p:spPr>
      </p:pic>
      <p:pic>
        <p:nvPicPr>
          <p:cNvPr id="8" name="Picture 7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A91D9DB6-14E3-B747-A527-573A661A31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15" y="305288"/>
            <a:ext cx="3393956" cy="3123711"/>
          </a:xfrm>
          <a:prstGeom prst="rect">
            <a:avLst/>
          </a:prstGeom>
        </p:spPr>
      </p:pic>
      <p:pic>
        <p:nvPicPr>
          <p:cNvPr id="10" name="Picture 9" descr="A picture containing food, close&#10;&#10;Description automatically generated">
            <a:extLst>
              <a:ext uri="{FF2B5EF4-FFF2-40B4-BE49-F238E27FC236}">
                <a16:creationId xmlns:a16="http://schemas.microsoft.com/office/drawing/2014/main" id="{0A21EAC8-A0E3-9040-88FB-0C92789216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729" y="305287"/>
            <a:ext cx="3393956" cy="3123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D4AB95-EF39-0748-B4A7-CCB525D8130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600" y="3428998"/>
            <a:ext cx="10223500" cy="342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2FCF3F9-7E4E-7346-8C80-80A655C7CF48}"/>
              </a:ext>
            </a:extLst>
          </p:cNvPr>
          <p:cNvGraphicFramePr>
            <a:graphicFrameLocks noGrp="1"/>
          </p:cNvGraphicFramePr>
          <p:nvPr/>
        </p:nvGraphicFramePr>
        <p:xfrm>
          <a:off x="6638671" y="3428997"/>
          <a:ext cx="4267200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751612136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2073669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07138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51.67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3949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80716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79253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86080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308226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79756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141360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78669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692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85371E-B875-2542-8854-59F23FE4F816}"/>
              </a:ext>
            </a:extLst>
          </p:cNvPr>
          <p:cNvSpPr txBox="1"/>
          <p:nvPr/>
        </p:nvSpPr>
        <p:spPr>
          <a:xfrm>
            <a:off x="114304" y="-64043"/>
            <a:ext cx="356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Ga1% STO – Flux treat in Al crucible</a:t>
            </a:r>
          </a:p>
        </p:txBody>
      </p:sp>
      <p:pic>
        <p:nvPicPr>
          <p:cNvPr id="6" name="Picture 5" descr="A picture containing food, close&#10;&#10;Description automatically generated">
            <a:extLst>
              <a:ext uri="{FF2B5EF4-FFF2-40B4-BE49-F238E27FC236}">
                <a16:creationId xmlns:a16="http://schemas.microsoft.com/office/drawing/2014/main" id="{9F3EF74B-FFD1-9745-A0C9-46DD500FD9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977" y="305288"/>
            <a:ext cx="3628535" cy="3339612"/>
          </a:xfrm>
          <a:prstGeom prst="rect">
            <a:avLst/>
          </a:prstGeom>
        </p:spPr>
      </p:pic>
      <p:pic>
        <p:nvPicPr>
          <p:cNvPr id="8" name="Picture 7" descr="A picture containing food, close&#10;&#10;Description automatically generated">
            <a:extLst>
              <a:ext uri="{FF2B5EF4-FFF2-40B4-BE49-F238E27FC236}">
                <a16:creationId xmlns:a16="http://schemas.microsoft.com/office/drawing/2014/main" id="{67EBFC41-4C4A-BE4D-9A79-F048CDE257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650" y="305288"/>
            <a:ext cx="3628535" cy="3339612"/>
          </a:xfrm>
          <a:prstGeom prst="rect">
            <a:avLst/>
          </a:prstGeom>
        </p:spPr>
      </p:pic>
      <p:pic>
        <p:nvPicPr>
          <p:cNvPr id="10" name="Picture 9" descr="A picture containing indoor, food, close&#10;&#10;Description automatically generated">
            <a:extLst>
              <a:ext uri="{FF2B5EF4-FFF2-40B4-BE49-F238E27FC236}">
                <a16:creationId xmlns:a16="http://schemas.microsoft.com/office/drawing/2014/main" id="{989A65B5-2478-764F-8D1C-1F7E70A9D3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4" y="305289"/>
            <a:ext cx="3628535" cy="333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C8AA4B-352F-C740-AA12-38ABE7F3D19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1400" y="3644900"/>
            <a:ext cx="98425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0D8455F-F79B-3C4C-9E60-71F972E407B4}"/>
              </a:ext>
            </a:extLst>
          </p:cNvPr>
          <p:cNvGraphicFramePr>
            <a:graphicFrameLocks noGrp="1"/>
          </p:cNvGraphicFramePr>
          <p:nvPr/>
        </p:nvGraphicFramePr>
        <p:xfrm>
          <a:off x="7255364" y="3645059"/>
          <a:ext cx="3628536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4268">
                  <a:extLst>
                    <a:ext uri="{9D8B030D-6E8A-4147-A177-3AD203B41FA5}">
                      <a16:colId xmlns:a16="http://schemas.microsoft.com/office/drawing/2014/main" val="1750731196"/>
                    </a:ext>
                  </a:extLst>
                </a:gridCol>
                <a:gridCol w="1814268">
                  <a:extLst>
                    <a:ext uri="{9D8B030D-6E8A-4147-A177-3AD203B41FA5}">
                      <a16:colId xmlns:a16="http://schemas.microsoft.com/office/drawing/2014/main" val="32453460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595827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48.85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84666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28721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326657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93895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94900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88883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24.61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47995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66453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83110467"/>
                  </a:ext>
                </a:extLst>
              </a:tr>
            </a:tbl>
          </a:graphicData>
        </a:graphic>
      </p:graphicFrame>
      <p:sp>
        <p:nvSpPr>
          <p:cNvPr id="13" name="Rectangle 1">
            <a:extLst>
              <a:ext uri="{FF2B5EF4-FFF2-40B4-BE49-F238E27FC236}">
                <a16:creationId xmlns:a16="http://schemas.microsoft.com/office/drawing/2014/main" id="{2CDDF42C-C23F-2643-8BAD-AFCB86243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364" y="3644900"/>
            <a:ext cx="420699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22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910308-26B8-B448-B718-18C3D6FF2444}"/>
              </a:ext>
            </a:extLst>
          </p:cNvPr>
          <p:cNvSpPr txBox="1"/>
          <p:nvPr/>
        </p:nvSpPr>
        <p:spPr>
          <a:xfrm>
            <a:off x="114304" y="-64043"/>
            <a:ext cx="368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Ga1% STO – Flux treat in Mg crucible</a:t>
            </a:r>
          </a:p>
        </p:txBody>
      </p:sp>
      <p:pic>
        <p:nvPicPr>
          <p:cNvPr id="6" name="Picture 5" descr="A picture containing food, tray, butter&#10;&#10;Description automatically generated">
            <a:extLst>
              <a:ext uri="{FF2B5EF4-FFF2-40B4-BE49-F238E27FC236}">
                <a16:creationId xmlns:a16="http://schemas.microsoft.com/office/drawing/2014/main" id="{A474733F-A6EC-C14B-87FE-162D2BAFA45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011" y="305289"/>
            <a:ext cx="3497977" cy="3219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84F621-6FA1-D748-93D0-1BB58E3BE5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995" y="305289"/>
            <a:ext cx="3497977" cy="3219450"/>
          </a:xfrm>
          <a:prstGeom prst="rect">
            <a:avLst/>
          </a:prstGeom>
        </p:spPr>
      </p:pic>
      <p:pic>
        <p:nvPicPr>
          <p:cNvPr id="10" name="Picture 9" descr="A close-up of some plastic bags&#10;&#10;Description automatically generated with low confidence">
            <a:extLst>
              <a:ext uri="{FF2B5EF4-FFF2-40B4-BE49-F238E27FC236}">
                <a16:creationId xmlns:a16="http://schemas.microsoft.com/office/drawing/2014/main" id="{FB0735FA-014F-254F-8EFD-2C81C8DD14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28" y="305289"/>
            <a:ext cx="3497977" cy="3219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6842E5-6376-834E-8CD8-D7EF74AC54D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28" y="3524738"/>
            <a:ext cx="9402772" cy="333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C0A51E5-44B9-5047-ABC0-6529E10A3F2D}"/>
              </a:ext>
            </a:extLst>
          </p:cNvPr>
          <p:cNvGraphicFramePr>
            <a:graphicFrameLocks noGrp="1"/>
          </p:cNvGraphicFramePr>
          <p:nvPr/>
        </p:nvGraphicFramePr>
        <p:xfrm>
          <a:off x="5920938" y="3524737"/>
          <a:ext cx="3848100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4050">
                  <a:extLst>
                    <a:ext uri="{9D8B030D-6E8A-4147-A177-3AD203B41FA5}">
                      <a16:colId xmlns:a16="http://schemas.microsoft.com/office/drawing/2014/main" val="517518069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6516268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71375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57.80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88448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6070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20.80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72493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2867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54287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12684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902802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94521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5196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stic, butter&#10;&#10;Description automatically generated">
            <a:extLst>
              <a:ext uri="{FF2B5EF4-FFF2-40B4-BE49-F238E27FC236}">
                <a16:creationId xmlns:a16="http://schemas.microsoft.com/office/drawing/2014/main" id="{743D3877-3BC3-0249-AC63-A0205CE3C9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688" y="223960"/>
            <a:ext cx="3511776" cy="3232150"/>
          </a:xfrm>
          <a:prstGeom prst="rect">
            <a:avLst/>
          </a:prstGeom>
        </p:spPr>
      </p:pic>
      <p:pic>
        <p:nvPicPr>
          <p:cNvPr id="7" name="Picture 6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AB3FEFB2-4592-5442-AE0F-3F4D4F5748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881" y="223960"/>
            <a:ext cx="3511776" cy="3232150"/>
          </a:xfrm>
          <a:prstGeom prst="rect">
            <a:avLst/>
          </a:prstGeom>
        </p:spPr>
      </p:pic>
      <p:pic>
        <p:nvPicPr>
          <p:cNvPr id="9" name="Picture 8" descr="A picture containing indoor, box, cheese, close&#10;&#10;Description automatically generated">
            <a:extLst>
              <a:ext uri="{FF2B5EF4-FFF2-40B4-BE49-F238E27FC236}">
                <a16:creationId xmlns:a16="http://schemas.microsoft.com/office/drawing/2014/main" id="{61B89C26-91FD-3149-B2DE-6F0C4B804EE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95" y="251070"/>
            <a:ext cx="3511776" cy="32321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D12A9A-D81C-344A-A7C3-19A05E957788}"/>
              </a:ext>
            </a:extLst>
          </p:cNvPr>
          <p:cNvSpPr txBox="1"/>
          <p:nvPr/>
        </p:nvSpPr>
        <p:spPr>
          <a:xfrm>
            <a:off x="114304" y="-64043"/>
            <a:ext cx="3577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Ga2% STO – Flux treat in Pt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F29A80-1CF9-4D42-A176-6EA3C4F4C14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8700" y="3429000"/>
            <a:ext cx="9931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D304DB5-BCA9-7349-9EC4-B37404DF23E8}"/>
              </a:ext>
            </a:extLst>
          </p:cNvPr>
          <p:cNvGraphicFramePr>
            <a:graphicFrameLocks noGrp="1"/>
          </p:cNvGraphicFramePr>
          <p:nvPr/>
        </p:nvGraphicFramePr>
        <p:xfrm>
          <a:off x="6908800" y="3483220"/>
          <a:ext cx="4051300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5650">
                  <a:extLst>
                    <a:ext uri="{9D8B030D-6E8A-4147-A177-3AD203B41FA5}">
                      <a16:colId xmlns:a16="http://schemas.microsoft.com/office/drawing/2014/main" val="982202999"/>
                    </a:ext>
                  </a:extLst>
                </a:gridCol>
                <a:gridCol w="2025650">
                  <a:extLst>
                    <a:ext uri="{9D8B030D-6E8A-4147-A177-3AD203B41FA5}">
                      <a16:colId xmlns:a16="http://schemas.microsoft.com/office/drawing/2014/main" val="7917476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39758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39.96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78872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91308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25077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76668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01905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10260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631991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80243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486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761C7C-C99A-CE47-A204-4BE2F0175F13}"/>
              </a:ext>
            </a:extLst>
          </p:cNvPr>
          <p:cNvSpPr txBox="1"/>
          <p:nvPr/>
        </p:nvSpPr>
        <p:spPr>
          <a:xfrm>
            <a:off x="114304" y="-64043"/>
            <a:ext cx="356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Ga2% STO – Flux treat in Al crucible</a:t>
            </a:r>
          </a:p>
        </p:txBody>
      </p:sp>
      <p:pic>
        <p:nvPicPr>
          <p:cNvPr id="5" name="Picture 4" descr="A picture containing close&#10;&#10;Description automatically generated">
            <a:extLst>
              <a:ext uri="{FF2B5EF4-FFF2-40B4-BE49-F238E27FC236}">
                <a16:creationId xmlns:a16="http://schemas.microsoft.com/office/drawing/2014/main" id="{F1DE1719-6BBD-7E4C-88BA-33C4B15793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550" y="349012"/>
            <a:ext cx="3346450" cy="3079988"/>
          </a:xfrm>
          <a:prstGeom prst="rect">
            <a:avLst/>
          </a:prstGeom>
        </p:spPr>
      </p:pic>
      <p:pic>
        <p:nvPicPr>
          <p:cNvPr id="6" name="Picture 5" descr="A picture containing close, dumpling&#10;&#10;Description automatically generated">
            <a:extLst>
              <a:ext uri="{FF2B5EF4-FFF2-40B4-BE49-F238E27FC236}">
                <a16:creationId xmlns:a16="http://schemas.microsoft.com/office/drawing/2014/main" id="{67D49778-10F2-124B-95C9-361D5694BC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850" y="349012"/>
            <a:ext cx="3346450" cy="3079988"/>
          </a:xfrm>
          <a:prstGeom prst="rect">
            <a:avLst/>
          </a:prstGeom>
        </p:spPr>
      </p:pic>
      <p:pic>
        <p:nvPicPr>
          <p:cNvPr id="7" name="Picture 6" descr="A picture containing indoor, food, white&#10;&#10;Description automatically generated">
            <a:extLst>
              <a:ext uri="{FF2B5EF4-FFF2-40B4-BE49-F238E27FC236}">
                <a16:creationId xmlns:a16="http://schemas.microsoft.com/office/drawing/2014/main" id="{7AB5E8AC-A3B7-6846-916D-9B641ED4A9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349012"/>
            <a:ext cx="3346450" cy="3079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C946C1-AD5E-F149-A7CD-4A40F036DA9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0" y="3472723"/>
            <a:ext cx="9842500" cy="320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E1D3CA0-7AE9-2748-A568-3DDC8F407A97}"/>
              </a:ext>
            </a:extLst>
          </p:cNvPr>
          <p:cNvGraphicFramePr>
            <a:graphicFrameLocks noGrp="1"/>
          </p:cNvGraphicFramePr>
          <p:nvPr/>
        </p:nvGraphicFramePr>
        <p:xfrm>
          <a:off x="7353714" y="3429000"/>
          <a:ext cx="3568286" cy="2386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4143">
                  <a:extLst>
                    <a:ext uri="{9D8B030D-6E8A-4147-A177-3AD203B41FA5}">
                      <a16:colId xmlns:a16="http://schemas.microsoft.com/office/drawing/2014/main" val="2307357430"/>
                    </a:ext>
                  </a:extLst>
                </a:gridCol>
                <a:gridCol w="1784143">
                  <a:extLst>
                    <a:ext uri="{9D8B030D-6E8A-4147-A177-3AD203B41FA5}">
                      <a16:colId xmlns:a16="http://schemas.microsoft.com/office/drawing/2014/main" val="21514710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41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142518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45.45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382382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802853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267142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64665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24.67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60089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16073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95672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54047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46288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10576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1003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ay, close, silver&#10;&#10;Description automatically generated">
            <a:extLst>
              <a:ext uri="{FF2B5EF4-FFF2-40B4-BE49-F238E27FC236}">
                <a16:creationId xmlns:a16="http://schemas.microsoft.com/office/drawing/2014/main" id="{31965C37-A9FC-D44C-ADCD-E6FE15EC0E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45" y="355934"/>
            <a:ext cx="3338929" cy="3073066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11A2E32A-5790-3B47-A0DA-646E0A20FE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350" y="355934"/>
            <a:ext cx="3338929" cy="3073066"/>
          </a:xfrm>
          <a:prstGeom prst="rect">
            <a:avLst/>
          </a:prstGeom>
        </p:spPr>
      </p:pic>
      <p:pic>
        <p:nvPicPr>
          <p:cNvPr id="9" name="Picture 8" descr="A picture containing text, indoor, lined&#10;&#10;Description automatically generated">
            <a:extLst>
              <a:ext uri="{FF2B5EF4-FFF2-40B4-BE49-F238E27FC236}">
                <a16:creationId xmlns:a16="http://schemas.microsoft.com/office/drawing/2014/main" id="{7821CF29-9D5B-A647-B0EE-B9A0D1E442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855" y="355934"/>
            <a:ext cx="3338929" cy="3073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0EE5A3-9867-1643-A3F6-1D92173484B6}"/>
              </a:ext>
            </a:extLst>
          </p:cNvPr>
          <p:cNvSpPr txBox="1"/>
          <p:nvPr/>
        </p:nvSpPr>
        <p:spPr>
          <a:xfrm>
            <a:off x="108127" y="0"/>
            <a:ext cx="4020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Undoped STO – Flux treat in Mg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A412C-63EE-F443-B18D-8E81BA812A1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667" y="3429000"/>
            <a:ext cx="11204293" cy="337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905FAFB-72E8-3E43-9AFC-8399F01DCD40}"/>
              </a:ext>
            </a:extLst>
          </p:cNvPr>
          <p:cNvGraphicFramePr>
            <a:graphicFrameLocks noGrp="1"/>
          </p:cNvGraphicFramePr>
          <p:nvPr/>
        </p:nvGraphicFramePr>
        <p:xfrm>
          <a:off x="9251818" y="3429000"/>
          <a:ext cx="2286966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483">
                  <a:extLst>
                    <a:ext uri="{9D8B030D-6E8A-4147-A177-3AD203B41FA5}">
                      <a16:colId xmlns:a16="http://schemas.microsoft.com/office/drawing/2014/main" val="4097235905"/>
                    </a:ext>
                  </a:extLst>
                </a:gridCol>
                <a:gridCol w="1143483">
                  <a:extLst>
                    <a:ext uri="{9D8B030D-6E8A-4147-A177-3AD203B41FA5}">
                      <a16:colId xmlns:a16="http://schemas.microsoft.com/office/drawing/2014/main" val="4223033006"/>
                    </a:ext>
                  </a:extLst>
                </a:gridCol>
              </a:tblGrid>
              <a:tr h="1047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25546797"/>
                  </a:ext>
                </a:extLst>
              </a:tr>
              <a:tr h="1047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45.46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32834476"/>
                  </a:ext>
                </a:extLst>
              </a:tr>
              <a:tr h="1047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30964245"/>
                  </a:ext>
                </a:extLst>
              </a:tr>
              <a:tr h="1047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67316945"/>
                  </a:ext>
                </a:extLst>
              </a:tr>
              <a:tr h="1047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25.56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68760976"/>
                  </a:ext>
                </a:extLst>
              </a:tr>
              <a:tr h="1047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06081634"/>
                  </a:ext>
                </a:extLst>
              </a:tr>
              <a:tr h="1047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48405992"/>
                  </a:ext>
                </a:extLst>
              </a:tr>
              <a:tr h="1047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05590469"/>
                  </a:ext>
                </a:extLst>
              </a:tr>
              <a:tr h="1047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03529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2613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193C1C8-069A-C045-B701-B9893AB05028}"/>
              </a:ext>
            </a:extLst>
          </p:cNvPr>
          <p:cNvSpPr txBox="1"/>
          <p:nvPr/>
        </p:nvSpPr>
        <p:spPr>
          <a:xfrm>
            <a:off x="114304" y="-64043"/>
            <a:ext cx="368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Ga2% STO – Flux treat in Mg crucible</a:t>
            </a:r>
          </a:p>
        </p:txBody>
      </p:sp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4E7B2D10-2367-414A-8219-76AA445CD3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847" y="239988"/>
            <a:ext cx="3537948" cy="3256238"/>
          </a:xfrm>
          <a:prstGeom prst="rect">
            <a:avLst/>
          </a:prstGeom>
        </p:spPr>
      </p:pic>
      <p:pic>
        <p:nvPicPr>
          <p:cNvPr id="14" name="Picture 13" descr="A picture containing food, indoor, vegetable&#10;&#10;Description automatically generated">
            <a:extLst>
              <a:ext uri="{FF2B5EF4-FFF2-40B4-BE49-F238E27FC236}">
                <a16:creationId xmlns:a16="http://schemas.microsoft.com/office/drawing/2014/main" id="{3AA1974D-63AF-D847-AD78-4F971752F5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349" y="239988"/>
            <a:ext cx="3537948" cy="3256238"/>
          </a:xfrm>
          <a:prstGeom prst="rect">
            <a:avLst/>
          </a:prstGeom>
        </p:spPr>
      </p:pic>
      <p:pic>
        <p:nvPicPr>
          <p:cNvPr id="16" name="Picture 15" descr="A picture containing indoor, food&#10;&#10;Description automatically generated">
            <a:extLst>
              <a:ext uri="{FF2B5EF4-FFF2-40B4-BE49-F238E27FC236}">
                <a16:creationId xmlns:a16="http://schemas.microsoft.com/office/drawing/2014/main" id="{EF46DD79-91DD-3E49-BD3C-794C8B850A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45" y="239988"/>
            <a:ext cx="3537948" cy="32562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65F8BA-EB2E-0048-87EC-BFBAFDF2F1F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0821" y="3429000"/>
            <a:ext cx="101600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A85C7B2-AFC2-E048-958D-985793E2F9C9}"/>
              </a:ext>
            </a:extLst>
          </p:cNvPr>
          <p:cNvGraphicFramePr>
            <a:graphicFrameLocks noGrp="1"/>
          </p:cNvGraphicFramePr>
          <p:nvPr/>
        </p:nvGraphicFramePr>
        <p:xfrm>
          <a:off x="7437790" y="3496226"/>
          <a:ext cx="3683702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1851">
                  <a:extLst>
                    <a:ext uri="{9D8B030D-6E8A-4147-A177-3AD203B41FA5}">
                      <a16:colId xmlns:a16="http://schemas.microsoft.com/office/drawing/2014/main" val="4078887165"/>
                    </a:ext>
                  </a:extLst>
                </a:gridCol>
                <a:gridCol w="1841851">
                  <a:extLst>
                    <a:ext uri="{9D8B030D-6E8A-4147-A177-3AD203B41FA5}">
                      <a16:colId xmlns:a16="http://schemas.microsoft.com/office/drawing/2014/main" val="20577039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30044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52.86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28605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0.70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6358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31917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87902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99697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95276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21.71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441984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24638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20377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699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34E5BB-4E48-C242-9886-229777F1795E}"/>
              </a:ext>
            </a:extLst>
          </p:cNvPr>
          <p:cNvSpPr txBox="1"/>
          <p:nvPr/>
        </p:nvSpPr>
        <p:spPr>
          <a:xfrm>
            <a:off x="114304" y="-64043"/>
            <a:ext cx="3577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Ga3% STO – Flux treat in Pt crucible</a:t>
            </a:r>
          </a:p>
        </p:txBody>
      </p:sp>
      <p:pic>
        <p:nvPicPr>
          <p:cNvPr id="6" name="Picture 5" descr="A picture containing box&#10;&#10;Description automatically generated">
            <a:extLst>
              <a:ext uri="{FF2B5EF4-FFF2-40B4-BE49-F238E27FC236}">
                <a16:creationId xmlns:a16="http://schemas.microsoft.com/office/drawing/2014/main" id="{870E5FA6-4176-9F4B-B7A1-311F300C1F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527" y="305288"/>
            <a:ext cx="3393956" cy="3123711"/>
          </a:xfrm>
          <a:prstGeom prst="rect">
            <a:avLst/>
          </a:prstGeom>
        </p:spPr>
      </p:pic>
      <p:pic>
        <p:nvPicPr>
          <p:cNvPr id="8" name="Picture 7" descr="A picture containing indoor, food, dish&#10;&#10;Description automatically generated">
            <a:extLst>
              <a:ext uri="{FF2B5EF4-FFF2-40B4-BE49-F238E27FC236}">
                <a16:creationId xmlns:a16="http://schemas.microsoft.com/office/drawing/2014/main" id="{92B844B9-C215-B849-BBD0-E51AA18E58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750" y="305288"/>
            <a:ext cx="3393956" cy="3123711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A8FEEDA-FB7C-9944-A058-CB3FDB3D7C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4" y="305289"/>
            <a:ext cx="3393956" cy="3123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5E866F-69CB-9D4B-923E-D3A03E1EAA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400" y="3394075"/>
            <a:ext cx="8610600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133155A-AD29-6446-9088-7C8129055788}"/>
              </a:ext>
            </a:extLst>
          </p:cNvPr>
          <p:cNvGraphicFramePr>
            <a:graphicFrameLocks noGrp="1"/>
          </p:cNvGraphicFramePr>
          <p:nvPr/>
        </p:nvGraphicFramePr>
        <p:xfrm>
          <a:off x="5897505" y="3428999"/>
          <a:ext cx="3577968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8984">
                  <a:extLst>
                    <a:ext uri="{9D8B030D-6E8A-4147-A177-3AD203B41FA5}">
                      <a16:colId xmlns:a16="http://schemas.microsoft.com/office/drawing/2014/main" val="418223964"/>
                    </a:ext>
                  </a:extLst>
                </a:gridCol>
                <a:gridCol w="1788984">
                  <a:extLst>
                    <a:ext uri="{9D8B030D-6E8A-4147-A177-3AD203B41FA5}">
                      <a16:colId xmlns:a16="http://schemas.microsoft.com/office/drawing/2014/main" val="37218972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69138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48.53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84929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4.27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61087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603326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61050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44750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26.64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58942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31089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5971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77456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00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BF056C-EF2D-CF4D-84EF-EFC53776707E}"/>
              </a:ext>
            </a:extLst>
          </p:cNvPr>
          <p:cNvSpPr txBox="1"/>
          <p:nvPr/>
        </p:nvSpPr>
        <p:spPr>
          <a:xfrm>
            <a:off x="114304" y="-64043"/>
            <a:ext cx="356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Ga3% STO – Flux treat in Al crucible</a:t>
            </a:r>
          </a:p>
        </p:txBody>
      </p:sp>
      <p:pic>
        <p:nvPicPr>
          <p:cNvPr id="6" name="Picture 5" descr="A picture containing close&#10;&#10;Description automatically generated">
            <a:extLst>
              <a:ext uri="{FF2B5EF4-FFF2-40B4-BE49-F238E27FC236}">
                <a16:creationId xmlns:a16="http://schemas.microsoft.com/office/drawing/2014/main" id="{4794152D-C065-CD45-812B-85A17299C2D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636" y="305288"/>
            <a:ext cx="3504346" cy="3225311"/>
          </a:xfrm>
          <a:prstGeom prst="rect">
            <a:avLst/>
          </a:prstGeom>
        </p:spPr>
      </p:pic>
      <p:pic>
        <p:nvPicPr>
          <p:cNvPr id="8" name="Picture 7" descr="A group of eggs&#10;&#10;Description automatically generated with low confidence">
            <a:extLst>
              <a:ext uri="{FF2B5EF4-FFF2-40B4-BE49-F238E27FC236}">
                <a16:creationId xmlns:a16="http://schemas.microsoft.com/office/drawing/2014/main" id="{3C3C97E4-22B0-854A-959D-BA2520DFC9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969" y="305289"/>
            <a:ext cx="3504346" cy="3225311"/>
          </a:xfrm>
          <a:prstGeom prst="rect">
            <a:avLst/>
          </a:prstGeom>
        </p:spPr>
      </p:pic>
      <p:pic>
        <p:nvPicPr>
          <p:cNvPr id="10" name="Picture 9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205B6D61-0031-C84B-BEE5-786EBA3283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4" y="305289"/>
            <a:ext cx="3504346" cy="32253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828237-4033-9B43-B74E-AD7F1476050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530599"/>
            <a:ext cx="11911315" cy="332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25ACFF8-19E0-1E4D-92C0-C4C8F977C98D}"/>
              </a:ext>
            </a:extLst>
          </p:cNvPr>
          <p:cNvGraphicFramePr>
            <a:graphicFrameLocks noGrp="1"/>
          </p:cNvGraphicFramePr>
          <p:nvPr/>
        </p:nvGraphicFramePr>
        <p:xfrm>
          <a:off x="8501149" y="3530598"/>
          <a:ext cx="3315986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7993">
                  <a:extLst>
                    <a:ext uri="{9D8B030D-6E8A-4147-A177-3AD203B41FA5}">
                      <a16:colId xmlns:a16="http://schemas.microsoft.com/office/drawing/2014/main" val="573569163"/>
                    </a:ext>
                  </a:extLst>
                </a:gridCol>
                <a:gridCol w="1657993">
                  <a:extLst>
                    <a:ext uri="{9D8B030D-6E8A-4147-A177-3AD203B41FA5}">
                      <a16:colId xmlns:a16="http://schemas.microsoft.com/office/drawing/2014/main" val="42519134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56378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54.65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44367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73914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03114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628799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63479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683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51452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2318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19975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2742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319BD5-66C2-524D-9723-1FA63820D521}"/>
              </a:ext>
            </a:extLst>
          </p:cNvPr>
          <p:cNvSpPr txBox="1"/>
          <p:nvPr/>
        </p:nvSpPr>
        <p:spPr>
          <a:xfrm>
            <a:off x="114304" y="-64043"/>
            <a:ext cx="368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Ga3% STO – Flux treat in Mg crucible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4F63029-6483-FD44-8EA3-B96E8BFD0A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927" y="305288"/>
            <a:ext cx="3393956" cy="3123711"/>
          </a:xfrm>
          <a:prstGeom prst="rect">
            <a:avLst/>
          </a:prstGeom>
        </p:spPr>
      </p:pic>
      <p:pic>
        <p:nvPicPr>
          <p:cNvPr id="8" name="Picture 7" descr="A picture containing food, close, butter&#10;&#10;Description automatically generated">
            <a:extLst>
              <a:ext uri="{FF2B5EF4-FFF2-40B4-BE49-F238E27FC236}">
                <a16:creationId xmlns:a16="http://schemas.microsoft.com/office/drawing/2014/main" id="{EA404A94-1F54-D646-A467-C70A1A3C7D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806" y="305288"/>
            <a:ext cx="3393956" cy="3123711"/>
          </a:xfrm>
          <a:prstGeom prst="rect">
            <a:avLst/>
          </a:prstGeom>
        </p:spPr>
      </p:pic>
      <p:pic>
        <p:nvPicPr>
          <p:cNvPr id="10" name="Picture 9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706C9870-5E03-9A4C-93A6-3FA3468F97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48" y="305288"/>
            <a:ext cx="3393956" cy="3123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E8D61A-B65D-934A-8A96-BAFACFAFC17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4184" y="3428999"/>
            <a:ext cx="9604616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24D2552-672E-7A4C-A87F-6CAD87984CF2}"/>
              </a:ext>
            </a:extLst>
          </p:cNvPr>
          <p:cNvGraphicFramePr>
            <a:graphicFrameLocks noGrp="1"/>
          </p:cNvGraphicFramePr>
          <p:nvPr/>
        </p:nvGraphicFramePr>
        <p:xfrm>
          <a:off x="7609883" y="3428999"/>
          <a:ext cx="3249548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4774">
                  <a:extLst>
                    <a:ext uri="{9D8B030D-6E8A-4147-A177-3AD203B41FA5}">
                      <a16:colId xmlns:a16="http://schemas.microsoft.com/office/drawing/2014/main" val="1824969642"/>
                    </a:ext>
                  </a:extLst>
                </a:gridCol>
                <a:gridCol w="1624774">
                  <a:extLst>
                    <a:ext uri="{9D8B030D-6E8A-4147-A177-3AD203B41FA5}">
                      <a16:colId xmlns:a16="http://schemas.microsoft.com/office/drawing/2014/main" val="30495055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288114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53.86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98806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58861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797743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18354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433227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50126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17185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11351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6833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FCC30E-9129-0241-9929-70E2678D1E2F}"/>
              </a:ext>
            </a:extLst>
          </p:cNvPr>
          <p:cNvSpPr txBox="1"/>
          <p:nvPr/>
        </p:nvSpPr>
        <p:spPr>
          <a:xfrm>
            <a:off x="114304" y="-64043"/>
            <a:ext cx="357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Ga5% STO – Flux treat in Pt crucible</a:t>
            </a:r>
          </a:p>
        </p:txBody>
      </p:sp>
      <p:pic>
        <p:nvPicPr>
          <p:cNvPr id="6" name="Picture 5" descr="A picture containing text, keyboard, plastic&#10;&#10;Description automatically generated">
            <a:extLst>
              <a:ext uri="{FF2B5EF4-FFF2-40B4-BE49-F238E27FC236}">
                <a16:creationId xmlns:a16="http://schemas.microsoft.com/office/drawing/2014/main" id="{C5AEC31E-4388-624C-AF6E-5D65112FE3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096" y="355845"/>
            <a:ext cx="3143294" cy="2893008"/>
          </a:xfrm>
          <a:prstGeom prst="rect">
            <a:avLst/>
          </a:prstGeom>
        </p:spPr>
      </p:pic>
      <p:pic>
        <p:nvPicPr>
          <p:cNvPr id="8" name="Picture 7" descr="A picture containing keyboard, plastic&#10;&#10;Description automatically generated">
            <a:extLst>
              <a:ext uri="{FF2B5EF4-FFF2-40B4-BE49-F238E27FC236}">
                <a16:creationId xmlns:a16="http://schemas.microsoft.com/office/drawing/2014/main" id="{9B34095D-4B9C-D343-A06C-6E4A47FD33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750" y="355845"/>
            <a:ext cx="3143294" cy="2893008"/>
          </a:xfrm>
          <a:prstGeom prst="rect">
            <a:avLst/>
          </a:prstGeom>
        </p:spPr>
      </p:pic>
      <p:pic>
        <p:nvPicPr>
          <p:cNvPr id="10" name="Picture 9" descr="A picture containing container, plastic, fruit, tray&#10;&#10;Description automatically generated">
            <a:extLst>
              <a:ext uri="{FF2B5EF4-FFF2-40B4-BE49-F238E27FC236}">
                <a16:creationId xmlns:a16="http://schemas.microsoft.com/office/drawing/2014/main" id="{2CAB05A2-A07E-3C44-880A-CD463D2D23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04" y="355845"/>
            <a:ext cx="3143295" cy="2893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3C9877-8A32-254A-9343-001213A3D8A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9142" y="3248853"/>
            <a:ext cx="9712257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DE32EDF-EAEC-6F4A-AC94-B83B829E945E}"/>
              </a:ext>
            </a:extLst>
          </p:cNvPr>
          <p:cNvGraphicFramePr>
            <a:graphicFrameLocks noGrp="1"/>
          </p:cNvGraphicFramePr>
          <p:nvPr/>
        </p:nvGraphicFramePr>
        <p:xfrm>
          <a:off x="8219959" y="3271905"/>
          <a:ext cx="2981440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0720">
                  <a:extLst>
                    <a:ext uri="{9D8B030D-6E8A-4147-A177-3AD203B41FA5}">
                      <a16:colId xmlns:a16="http://schemas.microsoft.com/office/drawing/2014/main" val="3099738154"/>
                    </a:ext>
                  </a:extLst>
                </a:gridCol>
                <a:gridCol w="1490720">
                  <a:extLst>
                    <a:ext uri="{9D8B030D-6E8A-4147-A177-3AD203B41FA5}">
                      <a16:colId xmlns:a16="http://schemas.microsoft.com/office/drawing/2014/main" val="33322605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45719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48.53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17496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4.27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17985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02342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12097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80755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26.64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506956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270852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1762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60037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2746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43B2A1-BEDD-2C47-9F9F-84792BD4E3AA}"/>
              </a:ext>
            </a:extLst>
          </p:cNvPr>
          <p:cNvSpPr txBox="1"/>
          <p:nvPr/>
        </p:nvSpPr>
        <p:spPr>
          <a:xfrm>
            <a:off x="114304" y="-64043"/>
            <a:ext cx="357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Ga5% STO – Flux treat in Al crucible</a:t>
            </a:r>
          </a:p>
        </p:txBody>
      </p:sp>
      <p:pic>
        <p:nvPicPr>
          <p:cNvPr id="6" name="Picture 5" descr="A picture containing food, black, close, dumpling&#10;&#10;Description automatically generated">
            <a:extLst>
              <a:ext uri="{FF2B5EF4-FFF2-40B4-BE49-F238E27FC236}">
                <a16:creationId xmlns:a16="http://schemas.microsoft.com/office/drawing/2014/main" id="{AC3C7D19-36E6-554D-B4B6-B9EC3BE1505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576" y="305289"/>
            <a:ext cx="3409950" cy="3138432"/>
          </a:xfrm>
          <a:prstGeom prst="rect">
            <a:avLst/>
          </a:prstGeom>
        </p:spPr>
      </p:pic>
      <p:pic>
        <p:nvPicPr>
          <p:cNvPr id="8" name="Picture 7" descr="A group of eggs&#10;&#10;Description automatically generated with low confidence">
            <a:extLst>
              <a:ext uri="{FF2B5EF4-FFF2-40B4-BE49-F238E27FC236}">
                <a16:creationId xmlns:a16="http://schemas.microsoft.com/office/drawing/2014/main" id="{752CB28A-8EF0-D44E-B640-E83D084957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950" y="290568"/>
            <a:ext cx="3409950" cy="3138432"/>
          </a:xfrm>
          <a:prstGeom prst="rect">
            <a:avLst/>
          </a:prstGeom>
        </p:spPr>
      </p:pic>
      <p:pic>
        <p:nvPicPr>
          <p:cNvPr id="10" name="Picture 9" descr="A picture containing sweet&#10;&#10;Description automatically generated">
            <a:extLst>
              <a:ext uri="{FF2B5EF4-FFF2-40B4-BE49-F238E27FC236}">
                <a16:creationId xmlns:a16="http://schemas.microsoft.com/office/drawing/2014/main" id="{924F843C-9B43-634D-B015-6AA4EF9BE32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305289"/>
            <a:ext cx="3409950" cy="3138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1F3DE7-023E-3341-8099-FF8F7769B01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0924" y="3443721"/>
            <a:ext cx="9667875" cy="341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F730555-C85F-7542-81D1-60F466E950AD}"/>
              </a:ext>
            </a:extLst>
          </p:cNvPr>
          <p:cNvGraphicFramePr>
            <a:graphicFrameLocks noGrp="1"/>
          </p:cNvGraphicFramePr>
          <p:nvPr/>
        </p:nvGraphicFramePr>
        <p:xfrm>
          <a:off x="7483570" y="3481821"/>
          <a:ext cx="3409950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4975">
                  <a:extLst>
                    <a:ext uri="{9D8B030D-6E8A-4147-A177-3AD203B41FA5}">
                      <a16:colId xmlns:a16="http://schemas.microsoft.com/office/drawing/2014/main" val="607192044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4170304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47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78056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56.00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63043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3039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63115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18.52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82212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72042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09005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21.95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84753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098997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0601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12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6720D6-F818-1847-AE96-D76CF7071052}"/>
              </a:ext>
            </a:extLst>
          </p:cNvPr>
          <p:cNvSpPr txBox="1"/>
          <p:nvPr/>
        </p:nvSpPr>
        <p:spPr>
          <a:xfrm>
            <a:off x="114304" y="-64043"/>
            <a:ext cx="368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Ga5% STO – Flux treat in Mg crucible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F593BD-8FBF-B84B-AB6C-F21D84B623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575" y="305289"/>
            <a:ext cx="3498850" cy="3220253"/>
          </a:xfrm>
          <a:prstGeom prst="rect">
            <a:avLst/>
          </a:prstGeom>
        </p:spPr>
      </p:pic>
      <p:pic>
        <p:nvPicPr>
          <p:cNvPr id="8" name="Picture 7" descr="A picture containing close&#10;&#10;Description automatically generated">
            <a:extLst>
              <a:ext uri="{FF2B5EF4-FFF2-40B4-BE49-F238E27FC236}">
                <a16:creationId xmlns:a16="http://schemas.microsoft.com/office/drawing/2014/main" id="{7B0C0134-21F4-274A-958D-965F8AEFA0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995" y="305288"/>
            <a:ext cx="3498850" cy="3220253"/>
          </a:xfrm>
          <a:prstGeom prst="rect">
            <a:avLst/>
          </a:prstGeom>
        </p:spPr>
      </p:pic>
      <p:pic>
        <p:nvPicPr>
          <p:cNvPr id="10" name="Picture 9" descr="A picture containing close&#10;&#10;Description automatically generated">
            <a:extLst>
              <a:ext uri="{FF2B5EF4-FFF2-40B4-BE49-F238E27FC236}">
                <a16:creationId xmlns:a16="http://schemas.microsoft.com/office/drawing/2014/main" id="{4F4E729F-391C-0C4D-84E1-1FF8BAD33B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55" y="305289"/>
            <a:ext cx="3498850" cy="3220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A5EBEE-D570-8547-8C7B-7D613E2752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525541"/>
            <a:ext cx="9474200" cy="333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60B6CE4-4B07-444B-923F-64B41D68AAFC}"/>
              </a:ext>
            </a:extLst>
          </p:cNvPr>
          <p:cNvGraphicFramePr>
            <a:graphicFrameLocks noGrp="1"/>
          </p:cNvGraphicFramePr>
          <p:nvPr/>
        </p:nvGraphicFramePr>
        <p:xfrm>
          <a:off x="7759700" y="3603301"/>
          <a:ext cx="3365500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2750">
                  <a:extLst>
                    <a:ext uri="{9D8B030D-6E8A-4147-A177-3AD203B41FA5}">
                      <a16:colId xmlns:a16="http://schemas.microsoft.com/office/drawing/2014/main" val="1890311341"/>
                    </a:ext>
                  </a:extLst>
                </a:gridCol>
                <a:gridCol w="1682750">
                  <a:extLst>
                    <a:ext uri="{9D8B030D-6E8A-4147-A177-3AD203B41FA5}">
                      <a16:colId xmlns:a16="http://schemas.microsoft.com/office/drawing/2014/main" val="17244781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48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94729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48.35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43287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656818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05984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77613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15967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584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44530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47824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88261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30217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BBEC8E-B369-594B-A208-780E6A938792}"/>
              </a:ext>
            </a:extLst>
          </p:cNvPr>
          <p:cNvSpPr txBox="1"/>
          <p:nvPr/>
        </p:nvSpPr>
        <p:spPr>
          <a:xfrm>
            <a:off x="114304" y="-64043"/>
            <a:ext cx="369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Ga10% STO – Flux treat in Pt crucible</a:t>
            </a:r>
          </a:p>
        </p:txBody>
      </p:sp>
      <p:pic>
        <p:nvPicPr>
          <p:cNvPr id="6" name="Picture 5" descr="A picture containing close&#10;&#10;Description automatically generated">
            <a:extLst>
              <a:ext uri="{FF2B5EF4-FFF2-40B4-BE49-F238E27FC236}">
                <a16:creationId xmlns:a16="http://schemas.microsoft.com/office/drawing/2014/main" id="{6763C7C0-8FAE-A549-92F3-3208B16E28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091" y="240891"/>
            <a:ext cx="3463925" cy="3188109"/>
          </a:xfrm>
          <a:prstGeom prst="rect">
            <a:avLst/>
          </a:prstGeom>
        </p:spPr>
      </p:pic>
      <p:pic>
        <p:nvPicPr>
          <p:cNvPr id="8" name="Picture 7" descr="A group of white cubes&#10;&#10;Description automatically generated with low confidence">
            <a:extLst>
              <a:ext uri="{FF2B5EF4-FFF2-40B4-BE49-F238E27FC236}">
                <a16:creationId xmlns:a16="http://schemas.microsoft.com/office/drawing/2014/main" id="{B6C5EB8C-DBA2-AB4F-A660-44DFBCC56D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48" y="240891"/>
            <a:ext cx="3463924" cy="3188108"/>
          </a:xfrm>
          <a:prstGeom prst="rect">
            <a:avLst/>
          </a:prstGeom>
        </p:spPr>
      </p:pic>
      <p:pic>
        <p:nvPicPr>
          <p:cNvPr id="10" name="Picture 9" descr="A picture containing text, indoor, close&#10;&#10;Description automatically generated">
            <a:extLst>
              <a:ext uri="{FF2B5EF4-FFF2-40B4-BE49-F238E27FC236}">
                <a16:creationId xmlns:a16="http://schemas.microsoft.com/office/drawing/2014/main" id="{0576614F-F47F-D343-9835-463BCB13CD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34" y="240891"/>
            <a:ext cx="3463925" cy="3188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EC075D-B658-E945-B9F5-279E0C3C8E4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728" y="3428999"/>
            <a:ext cx="10615972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D06A468-31F8-DF48-8FFD-83CEBF3EA5F9}"/>
              </a:ext>
            </a:extLst>
          </p:cNvPr>
          <p:cNvGraphicFramePr>
            <a:graphicFrameLocks noGrp="1"/>
          </p:cNvGraphicFramePr>
          <p:nvPr/>
        </p:nvGraphicFramePr>
        <p:xfrm>
          <a:off x="9016386" y="3428998"/>
          <a:ext cx="2387600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3800">
                  <a:extLst>
                    <a:ext uri="{9D8B030D-6E8A-4147-A177-3AD203B41FA5}">
                      <a16:colId xmlns:a16="http://schemas.microsoft.com/office/drawing/2014/main" val="734712388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1451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49955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55.89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463932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58820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5017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5466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21.71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32013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49495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82370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22010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0859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A60785-DB73-B945-90E5-6BD3D7AFEC7F}"/>
              </a:ext>
            </a:extLst>
          </p:cNvPr>
          <p:cNvSpPr txBox="1"/>
          <p:nvPr/>
        </p:nvSpPr>
        <p:spPr>
          <a:xfrm>
            <a:off x="114304" y="-64043"/>
            <a:ext cx="3659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Ga10% STO – Flux treat in al crucible</a:t>
            </a:r>
          </a:p>
        </p:txBody>
      </p:sp>
      <p:pic>
        <p:nvPicPr>
          <p:cNvPr id="6" name="Picture 5" descr="A picture containing food, black, close&#10;&#10;Description automatically generated">
            <a:extLst>
              <a:ext uri="{FF2B5EF4-FFF2-40B4-BE49-F238E27FC236}">
                <a16:creationId xmlns:a16="http://schemas.microsoft.com/office/drawing/2014/main" id="{86A08172-8C4A-524C-9A00-E1E17044B9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877" y="305289"/>
            <a:ext cx="3270246" cy="3009852"/>
          </a:xfrm>
          <a:prstGeom prst="rect">
            <a:avLst/>
          </a:prstGeom>
        </p:spPr>
      </p:pic>
      <p:pic>
        <p:nvPicPr>
          <p:cNvPr id="8" name="Picture 7" descr="A picture containing indoor, black, outdoor object, close&#10;&#10;Description automatically generated">
            <a:extLst>
              <a:ext uri="{FF2B5EF4-FFF2-40B4-BE49-F238E27FC236}">
                <a16:creationId xmlns:a16="http://schemas.microsoft.com/office/drawing/2014/main" id="{4D2FF8E4-B6B3-3A46-A196-F3EA0E411D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486" y="305289"/>
            <a:ext cx="3270246" cy="3009852"/>
          </a:xfrm>
          <a:prstGeom prst="rect">
            <a:avLst/>
          </a:prstGeom>
        </p:spPr>
      </p:pic>
      <p:pic>
        <p:nvPicPr>
          <p:cNvPr id="10" name="Picture 9" descr="A picture containing black, food, close, dumpling&#10;&#10;Description automatically generated">
            <a:extLst>
              <a:ext uri="{FF2B5EF4-FFF2-40B4-BE49-F238E27FC236}">
                <a16:creationId xmlns:a16="http://schemas.microsoft.com/office/drawing/2014/main" id="{44193104-5F2D-5D4B-84D4-D16E3E1DA9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68" y="305289"/>
            <a:ext cx="3270246" cy="3009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A77284-B680-0347-A2EA-07DF722E5D7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9800" y="3353682"/>
            <a:ext cx="1010920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1DDEC84-E4BD-9E4B-8000-D60F20E4E3CF}"/>
              </a:ext>
            </a:extLst>
          </p:cNvPr>
          <p:cNvGraphicFramePr>
            <a:graphicFrameLocks noGrp="1"/>
          </p:cNvGraphicFramePr>
          <p:nvPr/>
        </p:nvGraphicFramePr>
        <p:xfrm>
          <a:off x="8750300" y="3353682"/>
          <a:ext cx="2501900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0950">
                  <a:extLst>
                    <a:ext uri="{9D8B030D-6E8A-4147-A177-3AD203B41FA5}">
                      <a16:colId xmlns:a16="http://schemas.microsoft.com/office/drawing/2014/main" val="3070713623"/>
                    </a:ext>
                  </a:extLst>
                </a:gridCol>
                <a:gridCol w="1250950">
                  <a:extLst>
                    <a:ext uri="{9D8B030D-6E8A-4147-A177-3AD203B41FA5}">
                      <a16:colId xmlns:a16="http://schemas.microsoft.com/office/drawing/2014/main" val="32221543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67552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57.11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58180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1.81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35615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23.58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5241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41743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421735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97983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99393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03980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75562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7AFCF2-6B4F-CE44-8048-997E692846BE}"/>
              </a:ext>
            </a:extLst>
          </p:cNvPr>
          <p:cNvSpPr txBox="1"/>
          <p:nvPr/>
        </p:nvSpPr>
        <p:spPr>
          <a:xfrm>
            <a:off x="114304" y="-64043"/>
            <a:ext cx="380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Ga10% STO – Flux treat in Mg crucible</a:t>
            </a:r>
          </a:p>
        </p:txBody>
      </p:sp>
      <p:pic>
        <p:nvPicPr>
          <p:cNvPr id="6" name="Picture 5" descr="A picture containing fruit, close&#10;&#10;Description automatically generated">
            <a:extLst>
              <a:ext uri="{FF2B5EF4-FFF2-40B4-BE49-F238E27FC236}">
                <a16:creationId xmlns:a16="http://schemas.microsoft.com/office/drawing/2014/main" id="{E2EE7375-8BFA-F143-8EC0-BFAB241999E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985" y="305287"/>
            <a:ext cx="3371850" cy="3103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3D477F-57BE-6D48-B312-A5CED0D09D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212" y="305288"/>
            <a:ext cx="3371850" cy="3103365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7E8CA5E8-CE4A-0F44-B891-EB5F528E24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58" y="305286"/>
            <a:ext cx="3371850" cy="3103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6BF32A-4890-514A-92A3-D0EB9D2EDE5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500" y="3408651"/>
            <a:ext cx="8610600" cy="344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CDCEAA6-9308-1747-BB40-109BF846EEE4}"/>
              </a:ext>
            </a:extLst>
          </p:cNvPr>
          <p:cNvGraphicFramePr>
            <a:graphicFrameLocks noGrp="1"/>
          </p:cNvGraphicFramePr>
          <p:nvPr/>
        </p:nvGraphicFramePr>
        <p:xfrm>
          <a:off x="6527800" y="3449348"/>
          <a:ext cx="3683000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1500">
                  <a:extLst>
                    <a:ext uri="{9D8B030D-6E8A-4147-A177-3AD203B41FA5}">
                      <a16:colId xmlns:a16="http://schemas.microsoft.com/office/drawing/2014/main" val="144661431"/>
                    </a:ext>
                  </a:extLst>
                </a:gridCol>
                <a:gridCol w="1841500">
                  <a:extLst>
                    <a:ext uri="{9D8B030D-6E8A-4147-A177-3AD203B41FA5}">
                      <a16:colId xmlns:a16="http://schemas.microsoft.com/office/drawing/2014/main" val="42478475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927758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58.22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80955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79380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49214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70642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69240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54941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06004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04770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45772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932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97DCF97F-3AA0-F84A-A75A-E38DD134C9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61" y="432265"/>
            <a:ext cx="3438905" cy="3165082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B8461DE7-EFC5-4B41-A862-A097E4A7F2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595" y="432265"/>
            <a:ext cx="3438906" cy="3165083"/>
          </a:xfrm>
          <a:prstGeom prst="rect">
            <a:avLst/>
          </a:prstGeom>
        </p:spPr>
      </p:pic>
      <p:pic>
        <p:nvPicPr>
          <p:cNvPr id="9" name="Picture 8" descr="A picture containing container, plastic, close&#10;&#10;Description automatically generated">
            <a:extLst>
              <a:ext uri="{FF2B5EF4-FFF2-40B4-BE49-F238E27FC236}">
                <a16:creationId xmlns:a16="http://schemas.microsoft.com/office/drawing/2014/main" id="{0FBA6E74-F63A-0942-A8F0-46E76983AB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458" y="432265"/>
            <a:ext cx="3438906" cy="31650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E31E90-0A1E-D341-8399-BB9B99908506}"/>
              </a:ext>
            </a:extLst>
          </p:cNvPr>
          <p:cNvSpPr txBox="1"/>
          <p:nvPr/>
        </p:nvSpPr>
        <p:spPr>
          <a:xfrm>
            <a:off x="122008" y="62933"/>
            <a:ext cx="351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Al1% STO – Flux treat in Pt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3CDAE3-46C1-1E40-9791-FE0944AB773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008" y="3597347"/>
            <a:ext cx="11664356" cy="3260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21622F0-3774-0E43-A3ED-0C40BF03E665}"/>
              </a:ext>
            </a:extLst>
          </p:cNvPr>
          <p:cNvGraphicFramePr>
            <a:graphicFrameLocks noGrp="1"/>
          </p:cNvGraphicFramePr>
          <p:nvPr/>
        </p:nvGraphicFramePr>
        <p:xfrm>
          <a:off x="6804660" y="3602356"/>
          <a:ext cx="4888230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4115">
                  <a:extLst>
                    <a:ext uri="{9D8B030D-6E8A-4147-A177-3AD203B41FA5}">
                      <a16:colId xmlns:a16="http://schemas.microsoft.com/office/drawing/2014/main" val="3314465462"/>
                    </a:ext>
                  </a:extLst>
                </a:gridCol>
                <a:gridCol w="2444115">
                  <a:extLst>
                    <a:ext uri="{9D8B030D-6E8A-4147-A177-3AD203B41FA5}">
                      <a16:colId xmlns:a16="http://schemas.microsoft.com/office/drawing/2014/main" val="2253502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52985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511254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64649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35068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16.87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75311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62625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16.78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224570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280311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86444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16829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0090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se&#10;&#10;Description automatically generated">
            <a:extLst>
              <a:ext uri="{FF2B5EF4-FFF2-40B4-BE49-F238E27FC236}">
                <a16:creationId xmlns:a16="http://schemas.microsoft.com/office/drawing/2014/main" id="{E145B032-57B5-E14A-8C1A-9CB32A0133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13" y="331566"/>
            <a:ext cx="3524651" cy="3244000"/>
          </a:xfrm>
          <a:prstGeom prst="rect">
            <a:avLst/>
          </a:prstGeom>
        </p:spPr>
      </p:pic>
      <p:pic>
        <p:nvPicPr>
          <p:cNvPr id="7" name="Picture 6" descr="A picture containing indoor, food, close&#10;&#10;Description automatically generated">
            <a:extLst>
              <a:ext uri="{FF2B5EF4-FFF2-40B4-BE49-F238E27FC236}">
                <a16:creationId xmlns:a16="http://schemas.microsoft.com/office/drawing/2014/main" id="{6B0605A2-6156-E944-B269-BBEB9203BF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071" y="331566"/>
            <a:ext cx="3524651" cy="324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DDF57-CB6D-8A47-9C7E-31591E0540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29" y="331566"/>
            <a:ext cx="3524651" cy="324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4F3A1E-5B89-4242-BB48-A13D130B4491}"/>
              </a:ext>
            </a:extLst>
          </p:cNvPr>
          <p:cNvSpPr txBox="1"/>
          <p:nvPr/>
        </p:nvSpPr>
        <p:spPr>
          <a:xfrm>
            <a:off x="155213" y="0"/>
            <a:ext cx="350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Al1% STO – Flux treat in Al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C0F303-5F7E-BC4F-9BD7-71C02791F29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5567"/>
            <a:ext cx="11713580" cy="328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E23AE48-E936-F140-9EEC-0DC5B8E0B84C}"/>
              </a:ext>
            </a:extLst>
          </p:cNvPr>
          <p:cNvGraphicFramePr>
            <a:graphicFrameLocks noGrp="1"/>
          </p:cNvGraphicFramePr>
          <p:nvPr/>
        </p:nvGraphicFramePr>
        <p:xfrm>
          <a:off x="6613966" y="3679738"/>
          <a:ext cx="5007016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3508">
                  <a:extLst>
                    <a:ext uri="{9D8B030D-6E8A-4147-A177-3AD203B41FA5}">
                      <a16:colId xmlns:a16="http://schemas.microsoft.com/office/drawing/2014/main" val="1843019339"/>
                    </a:ext>
                  </a:extLst>
                </a:gridCol>
                <a:gridCol w="2503508">
                  <a:extLst>
                    <a:ext uri="{9D8B030D-6E8A-4147-A177-3AD203B41FA5}">
                      <a16:colId xmlns:a16="http://schemas.microsoft.com/office/drawing/2014/main" val="6219516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78372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50.99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79072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30297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5018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56373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964661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03951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037931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00471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933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se&#10;&#10;Description automatically generated">
            <a:extLst>
              <a:ext uri="{FF2B5EF4-FFF2-40B4-BE49-F238E27FC236}">
                <a16:creationId xmlns:a16="http://schemas.microsoft.com/office/drawing/2014/main" id="{83BDACA3-C9C1-134E-9060-B291CD776C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89" y="316517"/>
            <a:ext cx="3676662" cy="3383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B9EDC0-4B8E-B740-998F-335C5A39A4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732" y="316516"/>
            <a:ext cx="3676662" cy="3383907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ED0B6B-01FA-FF4D-B795-58F5815274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975" y="316515"/>
            <a:ext cx="3676663" cy="3383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4C8329-018B-4C40-9F44-0799FF0EF82B}"/>
              </a:ext>
            </a:extLst>
          </p:cNvPr>
          <p:cNvSpPr txBox="1"/>
          <p:nvPr/>
        </p:nvSpPr>
        <p:spPr>
          <a:xfrm>
            <a:off x="120489" y="0"/>
            <a:ext cx="361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Al1% STO – Flux treat in Mg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E1E74A-E364-C643-9A04-E1485CC5B29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489" y="3700423"/>
            <a:ext cx="11354765" cy="31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856AA4F-B707-5045-B3DC-3D39DF684C34}"/>
              </a:ext>
            </a:extLst>
          </p:cNvPr>
          <p:cNvGraphicFramePr>
            <a:graphicFrameLocks noGrp="1"/>
          </p:cNvGraphicFramePr>
          <p:nvPr/>
        </p:nvGraphicFramePr>
        <p:xfrm>
          <a:off x="8871030" y="3786669"/>
          <a:ext cx="2495310" cy="216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7655">
                  <a:extLst>
                    <a:ext uri="{9D8B030D-6E8A-4147-A177-3AD203B41FA5}">
                      <a16:colId xmlns:a16="http://schemas.microsoft.com/office/drawing/2014/main" val="2172553193"/>
                    </a:ext>
                  </a:extLst>
                </a:gridCol>
                <a:gridCol w="1247655">
                  <a:extLst>
                    <a:ext uri="{9D8B030D-6E8A-4147-A177-3AD203B41FA5}">
                      <a16:colId xmlns:a16="http://schemas.microsoft.com/office/drawing/2014/main" val="1363933037"/>
                    </a:ext>
                  </a:extLst>
                </a:gridCol>
              </a:tblGrid>
              <a:tr h="1743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92126571"/>
                  </a:ext>
                </a:extLst>
              </a:tr>
              <a:tr h="1743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41.66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61937130"/>
                  </a:ext>
                </a:extLst>
              </a:tr>
              <a:tr h="1743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12899207"/>
                  </a:ext>
                </a:extLst>
              </a:tr>
              <a:tr h="1743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77541201"/>
                  </a:ext>
                </a:extLst>
              </a:tr>
              <a:tr h="1743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80825920"/>
                  </a:ext>
                </a:extLst>
              </a:tr>
              <a:tr h="1743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23.35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98302993"/>
                  </a:ext>
                </a:extLst>
              </a:tr>
              <a:tr h="1743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18497830"/>
                  </a:ext>
                </a:extLst>
              </a:tr>
              <a:tr h="1743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27.54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06651783"/>
                  </a:ext>
                </a:extLst>
              </a:tr>
              <a:tr h="1743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53328883"/>
                  </a:ext>
                </a:extLst>
              </a:tr>
              <a:tr h="1743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690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669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stic, container, butter&#10;&#10;Description automatically generated">
            <a:extLst>
              <a:ext uri="{FF2B5EF4-FFF2-40B4-BE49-F238E27FC236}">
                <a16:creationId xmlns:a16="http://schemas.microsoft.com/office/drawing/2014/main" id="{D4FB4D77-3466-EC43-907C-0276B8DF51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959"/>
            <a:ext cx="3695611" cy="3401347"/>
          </a:xfrm>
          <a:prstGeom prst="rect">
            <a:avLst/>
          </a:prstGeom>
        </p:spPr>
      </p:pic>
      <p:pic>
        <p:nvPicPr>
          <p:cNvPr id="7" name="Picture 6" descr="A picture containing container, keyboard, plastic&#10;&#10;Description automatically generated">
            <a:extLst>
              <a:ext uri="{FF2B5EF4-FFF2-40B4-BE49-F238E27FC236}">
                <a16:creationId xmlns:a16="http://schemas.microsoft.com/office/drawing/2014/main" id="{F210E4EB-29A0-4F4F-83A8-D562A147F4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639" y="441959"/>
            <a:ext cx="3695611" cy="3401347"/>
          </a:xfrm>
          <a:prstGeom prst="rect">
            <a:avLst/>
          </a:prstGeom>
        </p:spPr>
      </p:pic>
      <p:pic>
        <p:nvPicPr>
          <p:cNvPr id="9" name="Picture 8" descr="A picture containing text, container, plastic&#10;&#10;Description automatically generated">
            <a:extLst>
              <a:ext uri="{FF2B5EF4-FFF2-40B4-BE49-F238E27FC236}">
                <a16:creationId xmlns:a16="http://schemas.microsoft.com/office/drawing/2014/main" id="{C81D3AA3-B05B-9F48-9A1F-BBF2603D4C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278" y="441958"/>
            <a:ext cx="3695611" cy="34013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DEBD32-DF11-EB46-ACFA-16E852CB5080}"/>
              </a:ext>
            </a:extLst>
          </p:cNvPr>
          <p:cNvSpPr txBox="1"/>
          <p:nvPr/>
        </p:nvSpPr>
        <p:spPr>
          <a:xfrm>
            <a:off x="122008" y="62933"/>
            <a:ext cx="351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Al2% STO – Flux treat in Pt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B8A0A3-7CC8-BB41-8857-07A9D63EC40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5185" y="3843304"/>
            <a:ext cx="11945257" cy="301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9EE1DBD-059F-8F45-B98B-F596E8F3938B}"/>
              </a:ext>
            </a:extLst>
          </p:cNvPr>
          <p:cNvGraphicFramePr>
            <a:graphicFrameLocks noGrp="1"/>
          </p:cNvGraphicFramePr>
          <p:nvPr/>
        </p:nvGraphicFramePr>
        <p:xfrm>
          <a:off x="7356882" y="3927919"/>
          <a:ext cx="4415972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7986">
                  <a:extLst>
                    <a:ext uri="{9D8B030D-6E8A-4147-A177-3AD203B41FA5}">
                      <a16:colId xmlns:a16="http://schemas.microsoft.com/office/drawing/2014/main" val="1579137286"/>
                    </a:ext>
                  </a:extLst>
                </a:gridCol>
                <a:gridCol w="2207986">
                  <a:extLst>
                    <a:ext uri="{9D8B030D-6E8A-4147-A177-3AD203B41FA5}">
                      <a16:colId xmlns:a16="http://schemas.microsoft.com/office/drawing/2014/main" val="13635960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39052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50013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14997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23.27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59304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30967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78768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97074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84471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04910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675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, close&#10;&#10;Description automatically generated">
            <a:extLst>
              <a:ext uri="{FF2B5EF4-FFF2-40B4-BE49-F238E27FC236}">
                <a16:creationId xmlns:a16="http://schemas.microsoft.com/office/drawing/2014/main" id="{6230469F-9BAB-144E-966A-7C8F0CF5AC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79" y="370800"/>
            <a:ext cx="3732556" cy="3435350"/>
          </a:xfrm>
          <a:prstGeom prst="rect">
            <a:avLst/>
          </a:prstGeom>
        </p:spPr>
      </p:pic>
      <p:pic>
        <p:nvPicPr>
          <p:cNvPr id="7" name="Picture 6" descr="A picture containing close&#10;&#10;Description automatically generated">
            <a:extLst>
              <a:ext uri="{FF2B5EF4-FFF2-40B4-BE49-F238E27FC236}">
                <a16:creationId xmlns:a16="http://schemas.microsoft.com/office/drawing/2014/main" id="{AC62BACF-DC44-5B4F-B73B-C37262451B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722" y="370800"/>
            <a:ext cx="3732556" cy="3435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3A6459-B899-B94D-B416-0597411D09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065" y="430683"/>
            <a:ext cx="3732556" cy="3435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57525F-E8EF-6349-AA97-4DB70448A2CA}"/>
              </a:ext>
            </a:extLst>
          </p:cNvPr>
          <p:cNvSpPr txBox="1"/>
          <p:nvPr/>
        </p:nvSpPr>
        <p:spPr>
          <a:xfrm>
            <a:off x="122008" y="62933"/>
            <a:ext cx="351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Al2% STO – Flux treat in Al crucible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3CF10C-34E0-894C-A37A-D1722586B3C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873" y="3807619"/>
            <a:ext cx="11719094" cy="305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B26AADB-6A51-D54E-ABA0-6A0BA7E93438}"/>
              </a:ext>
            </a:extLst>
          </p:cNvPr>
          <p:cNvGraphicFramePr>
            <a:graphicFrameLocks noGrp="1"/>
          </p:cNvGraphicFramePr>
          <p:nvPr/>
        </p:nvGraphicFramePr>
        <p:xfrm>
          <a:off x="7957053" y="3869662"/>
          <a:ext cx="3849914" cy="1952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4957">
                  <a:extLst>
                    <a:ext uri="{9D8B030D-6E8A-4147-A177-3AD203B41FA5}">
                      <a16:colId xmlns:a16="http://schemas.microsoft.com/office/drawing/2014/main" val="4176887541"/>
                    </a:ext>
                  </a:extLst>
                </a:gridCol>
                <a:gridCol w="1924957">
                  <a:extLst>
                    <a:ext uri="{9D8B030D-6E8A-4147-A177-3AD203B41FA5}">
                      <a16:colId xmlns:a16="http://schemas.microsoft.com/office/drawing/2014/main" val="5774749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Spectrum 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Atomic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54111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43.05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01453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55477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53345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25.94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76395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40760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26.66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96684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94210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46763514"/>
                  </a:ext>
                </a:extLst>
              </a:tr>
            </a:tbl>
          </a:graphicData>
        </a:graphic>
      </p:graphicFrame>
      <p:sp>
        <p:nvSpPr>
          <p:cNvPr id="13" name="Rectangle 1">
            <a:extLst>
              <a:ext uri="{FF2B5EF4-FFF2-40B4-BE49-F238E27FC236}">
                <a16:creationId xmlns:a16="http://schemas.microsoft.com/office/drawing/2014/main" id="{20F75F05-FC6C-F948-B318-283BC6614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7053" y="3869440"/>
            <a:ext cx="446366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36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1443</Words>
  <Application>Microsoft Macintosh PowerPoint</Application>
  <PresentationFormat>Widescreen</PresentationFormat>
  <Paragraphs>962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Mingyi Zhang</dc:creator>
  <cp:lastModifiedBy>Mingyi Zhang</cp:lastModifiedBy>
  <cp:revision>2</cp:revision>
  <dcterms:created xsi:type="dcterms:W3CDTF">2021-10-29T01:57:20Z</dcterms:created>
  <dcterms:modified xsi:type="dcterms:W3CDTF">2021-10-29T02:01:58Z</dcterms:modified>
</cp:coreProperties>
</file>