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75" r:id="rId10"/>
    <p:sldId id="276" r:id="rId11"/>
    <p:sldId id="277" r:id="rId12"/>
    <p:sldId id="289" r:id="rId13"/>
    <p:sldId id="284" r:id="rId14"/>
    <p:sldId id="286" r:id="rId15"/>
    <p:sldId id="285" r:id="rId16"/>
    <p:sldId id="287" r:id="rId17"/>
    <p:sldId id="278" r:id="rId18"/>
    <p:sldId id="279" r:id="rId19"/>
    <p:sldId id="280" r:id="rId20"/>
    <p:sldId id="281" r:id="rId21"/>
    <p:sldId id="282" r:id="rId22"/>
    <p:sldId id="283" r:id="rId23"/>
    <p:sldId id="288" r:id="rId24"/>
    <p:sldId id="290" r:id="rId25"/>
    <p:sldId id="291" r:id="rId26"/>
    <p:sldId id="292" r:id="rId27"/>
    <p:sldId id="293" r:id="rId28"/>
    <p:sldId id="300" r:id="rId29"/>
    <p:sldId id="299" r:id="rId30"/>
    <p:sldId id="294" r:id="rId31"/>
    <p:sldId id="295" r:id="rId32"/>
    <p:sldId id="296" r:id="rId33"/>
    <p:sldId id="297" r:id="rId34"/>
    <p:sldId id="29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600"/>
    <a:srgbClr val="424242"/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382"/>
  </p:normalViewPr>
  <p:slideViewPr>
    <p:cSldViewPr snapToGrid="0" snapToObjects="1">
      <p:cViewPr varScale="1">
        <p:scale>
          <a:sx n="117" d="100"/>
          <a:sy n="117" d="100"/>
        </p:scale>
        <p:origin x="2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8993-FAC8-074C-B36D-15C3B63461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8AEB7F-BAE1-E844-89CA-82FA2765C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CB23D-A707-8F43-91AB-88B739258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72279-B48F-2348-854D-E36E35804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26BC0-2B3F-E14C-B781-C88D10D87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16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C376A-B187-3D46-9886-DCBE1E9A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CB205-C781-8744-86E7-F92A3A7FD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D98E1-3508-9641-9F2B-F52A2007A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136BC-A086-EF48-A752-4AFC0A4DE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B0AFC-24E1-3548-B899-300599173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242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E1164-D9FA-8345-AA65-E8D96CE54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CDC67-82F8-2041-85A2-F818F7836F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6EF45-A719-034F-9FEC-8EF42114B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ED92-D5D3-8C4E-BBD7-039E34288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60F74-AF3C-0F46-930D-9FA76C4E3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812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CB71F-9037-6F4E-8153-10CB7A832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75470-413D-9347-A0A8-C0DCE169D9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4D1F1-A55C-4F4E-8F17-9FCC2561B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2D8953-9432-6F45-B499-09F1D260B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027A52-1BB3-D94A-8497-E9A3F7E19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518935-81AE-3049-846D-3DCEC1284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17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F2932-AB78-FB48-8557-6364BEEBA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115A7-4E66-814D-B0A3-542981FD56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AAFB7-B949-604C-BED8-6B141BA645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22DA5C-DE82-B544-BA1F-54542EC06F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094B4A-4A0D-8A4D-9CDA-11B2EF8D68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FFDCD0-AE09-DA4B-AB4C-705CA1D6C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C9C04D-69E4-6448-BB78-E56A2B626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69FEA1-FE1D-C349-ABE7-1302FC648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016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68ED7-24C3-D043-8DA9-41514E578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383804-1208-B547-954E-1B00F655D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2F16B-4089-D443-8722-035958FF5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29F9A4-07DD-BE4E-8941-ED50D95ED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32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9D324-8EA1-6943-83A2-04DCE4656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F9AEDC-135E-7E44-AD67-E61B30574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5C7355-8E79-3A41-8125-B72B1CC99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38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1BD49-ECF7-AB4F-800E-CC9268FE3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6CB7F-33A4-B643-98BE-F0527B708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A7B8E6-F8CA-F14D-B455-2040CF17B0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AD0BE-1E8E-B043-B9CF-7F1688DA5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C29A7-0C69-A548-8342-2531DC116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4CE1C3-5F90-E946-852E-0EB657F9B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878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D3D94-94FE-4140-ACAA-7CDEEC3A6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DD24C-F1BD-BA49-83F5-265D4BEFF6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E35190-11AC-E44C-9FAE-8676E74C8D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EE16C-6425-C541-A5F2-FA2D9CF9A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F4CAD-27A8-B64B-B03D-FC308B865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9BF11-73A1-DD42-B038-D14A9E789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52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D7B50-E458-DD4B-BF96-2ABEA3A5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429D2-A8BD-9542-BB3A-0E009FB39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109F8-8692-5340-88B1-1E2A240F8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78F9D-DE3B-6549-A03F-9B9EAAB5E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031C1-FF7F-294B-9F54-CDBB630DE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71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22A5E4-799A-9F43-8A24-8095985408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485D3B-A8C2-854E-A85D-F515CE92F6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2C82F7-087F-E440-B9AA-90C50B14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6669B-A9C7-CB4A-A383-7F88D5DA2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540E6-44B9-7E4E-B632-6DF4B7223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142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D65532-2071-2C4E-82D6-CCE991FD7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F1EC6-2B32-C14A-9614-1D3BF83B2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334C5-A0C4-0A4F-A2DB-8E49FB2099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CEE03-7D7F-884B-8972-ABC500E7ACF6}" type="datetimeFigureOut">
              <a:rPr lang="en-US" smtClean="0"/>
              <a:t>7/5/23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EFEF2-1EFE-A24E-B520-3FDBED4427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A8338-D455-C34E-9F6F-B5B412C0DB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DE6EF-F5ED-724A-B101-75274446B9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66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"/><Relationship Id="rId7" Type="http://schemas.openxmlformats.org/officeDocument/2006/relationships/image" Target="../media/image14.tif"/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tif"/><Relationship Id="rId5" Type="http://schemas.openxmlformats.org/officeDocument/2006/relationships/image" Target="../media/image12.tif"/><Relationship Id="rId4" Type="http://schemas.openxmlformats.org/officeDocument/2006/relationships/image" Target="../media/image9.t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"/><Relationship Id="rId7" Type="http://schemas.openxmlformats.org/officeDocument/2006/relationships/image" Target="../media/image20.tif"/><Relationship Id="rId2" Type="http://schemas.openxmlformats.org/officeDocument/2006/relationships/image" Target="../media/image15.t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tif"/><Relationship Id="rId5" Type="http://schemas.openxmlformats.org/officeDocument/2006/relationships/image" Target="../media/image18.tif"/><Relationship Id="rId4" Type="http://schemas.openxmlformats.org/officeDocument/2006/relationships/image" Target="../media/image17.t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tiff"/><Relationship Id="rId4" Type="http://schemas.openxmlformats.org/officeDocument/2006/relationships/image" Target="../media/image33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tif"/><Relationship Id="rId13" Type="http://schemas.openxmlformats.org/officeDocument/2006/relationships/image" Target="../media/image46.tif"/><Relationship Id="rId3" Type="http://schemas.openxmlformats.org/officeDocument/2006/relationships/image" Target="../media/image36.tif"/><Relationship Id="rId7" Type="http://schemas.openxmlformats.org/officeDocument/2006/relationships/image" Target="../media/image40.tif"/><Relationship Id="rId12" Type="http://schemas.openxmlformats.org/officeDocument/2006/relationships/image" Target="../media/image45.tif"/><Relationship Id="rId2" Type="http://schemas.openxmlformats.org/officeDocument/2006/relationships/image" Target="../media/image35.t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tif"/><Relationship Id="rId11" Type="http://schemas.openxmlformats.org/officeDocument/2006/relationships/image" Target="../media/image44.tif"/><Relationship Id="rId5" Type="http://schemas.openxmlformats.org/officeDocument/2006/relationships/image" Target="../media/image38.tif"/><Relationship Id="rId10" Type="http://schemas.openxmlformats.org/officeDocument/2006/relationships/image" Target="../media/image43.tif"/><Relationship Id="rId4" Type="http://schemas.openxmlformats.org/officeDocument/2006/relationships/image" Target="../media/image37.tif"/><Relationship Id="rId9" Type="http://schemas.openxmlformats.org/officeDocument/2006/relationships/image" Target="../media/image42.t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tif"/><Relationship Id="rId13" Type="http://schemas.openxmlformats.org/officeDocument/2006/relationships/image" Target="../media/image58.tif"/><Relationship Id="rId3" Type="http://schemas.openxmlformats.org/officeDocument/2006/relationships/image" Target="../media/image48.tif"/><Relationship Id="rId7" Type="http://schemas.openxmlformats.org/officeDocument/2006/relationships/image" Target="../media/image52.tif"/><Relationship Id="rId12" Type="http://schemas.openxmlformats.org/officeDocument/2006/relationships/image" Target="../media/image57.tif"/><Relationship Id="rId2" Type="http://schemas.openxmlformats.org/officeDocument/2006/relationships/image" Target="../media/image47.t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tif"/><Relationship Id="rId11" Type="http://schemas.openxmlformats.org/officeDocument/2006/relationships/image" Target="../media/image56.tif"/><Relationship Id="rId5" Type="http://schemas.openxmlformats.org/officeDocument/2006/relationships/image" Target="../media/image50.tif"/><Relationship Id="rId10" Type="http://schemas.openxmlformats.org/officeDocument/2006/relationships/image" Target="../media/image55.tif"/><Relationship Id="rId4" Type="http://schemas.openxmlformats.org/officeDocument/2006/relationships/image" Target="../media/image49.tif"/><Relationship Id="rId9" Type="http://schemas.openxmlformats.org/officeDocument/2006/relationships/image" Target="../media/image54.t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if"/><Relationship Id="rId2" Type="http://schemas.openxmlformats.org/officeDocument/2006/relationships/image" Target="../media/image45.t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ti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ti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ti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3CA158-D66E-D848-B748-AA2A3BB4FA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63" t="24301" r="25699" b="24731"/>
          <a:stretch/>
        </p:blipFill>
        <p:spPr>
          <a:xfrm>
            <a:off x="538828" y="117989"/>
            <a:ext cx="3672723" cy="28169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05E542-B611-DE40-94E3-4610184B42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107" t="24730" r="25054" b="24302"/>
          <a:stretch/>
        </p:blipFill>
        <p:spPr>
          <a:xfrm>
            <a:off x="4567317" y="117989"/>
            <a:ext cx="3672723" cy="28169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AF766D-45E1-AB49-9263-A8146DEEF7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268" t="23656" r="24892" b="25377"/>
          <a:stretch/>
        </p:blipFill>
        <p:spPr>
          <a:xfrm>
            <a:off x="538829" y="3296265"/>
            <a:ext cx="3672723" cy="28169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5C7040-EDD6-AF4A-A090-C2F65363A3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624" t="24730" r="25538" b="24302"/>
          <a:stretch/>
        </p:blipFill>
        <p:spPr>
          <a:xfrm>
            <a:off x="4567317" y="3296265"/>
            <a:ext cx="3672723" cy="28169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41BA2C-4F4A-3848-9D16-55C8F017A6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268" t="24730" r="24892" b="24302"/>
          <a:stretch/>
        </p:blipFill>
        <p:spPr>
          <a:xfrm>
            <a:off x="8519277" y="3296266"/>
            <a:ext cx="3672723" cy="281694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FDE1E89-0AFB-0241-9315-7495D2FB905E}"/>
              </a:ext>
            </a:extLst>
          </p:cNvPr>
          <p:cNvSpPr txBox="1"/>
          <p:nvPr/>
        </p:nvSpPr>
        <p:spPr>
          <a:xfrm>
            <a:off x="0" y="1341794"/>
            <a:ext cx="538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97034E-9FBA-464E-9D96-CBB25C5E5C6B}"/>
              </a:ext>
            </a:extLst>
          </p:cNvPr>
          <p:cNvSpPr txBox="1"/>
          <p:nvPr/>
        </p:nvSpPr>
        <p:spPr>
          <a:xfrm>
            <a:off x="0" y="4520070"/>
            <a:ext cx="538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D8BD8A-CD6A-8747-8003-F92F239056F0}"/>
              </a:ext>
            </a:extLst>
          </p:cNvPr>
          <p:cNvSpPr txBox="1"/>
          <p:nvPr/>
        </p:nvSpPr>
        <p:spPr>
          <a:xfrm>
            <a:off x="2131840" y="6296968"/>
            <a:ext cx="48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 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4D610EC-B88C-8F4F-8581-57A56F3E45AE}"/>
              </a:ext>
            </a:extLst>
          </p:cNvPr>
          <p:cNvSpPr txBox="1"/>
          <p:nvPr/>
        </p:nvSpPr>
        <p:spPr>
          <a:xfrm>
            <a:off x="6160329" y="6289874"/>
            <a:ext cx="48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 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187AB1-FE28-D040-BE95-82FF0C1B699B}"/>
              </a:ext>
            </a:extLst>
          </p:cNvPr>
          <p:cNvSpPr txBox="1"/>
          <p:nvPr/>
        </p:nvSpPr>
        <p:spPr>
          <a:xfrm>
            <a:off x="10028714" y="6289874"/>
            <a:ext cx="779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15.1 h</a:t>
            </a:r>
          </a:p>
        </p:txBody>
      </p:sp>
    </p:spTree>
    <p:extLst>
      <p:ext uri="{BB962C8B-B14F-4D97-AF65-F5344CB8AC3E}">
        <p14:creationId xmlns:p14="http://schemas.microsoft.com/office/powerpoint/2010/main" val="12822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7D4670C-913F-B647-A012-295DEE6AD9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883966"/>
              </p:ext>
            </p:extLst>
          </p:nvPr>
        </p:nvGraphicFramePr>
        <p:xfrm>
          <a:off x="0" y="3022573"/>
          <a:ext cx="12192000" cy="35442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16000">
                  <a:extLst>
                    <a:ext uri="{9D8B030D-6E8A-4147-A177-3AD203B41FA5}">
                      <a16:colId xmlns:a16="http://schemas.microsoft.com/office/drawing/2014/main" val="302107154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57143868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3199898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099966428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4265540592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54049135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920652799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86949986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82603517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4101717187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3513619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98604565"/>
                    </a:ext>
                  </a:extLst>
                </a:gridCol>
              </a:tblGrid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746044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894492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S011,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S111,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S311,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697840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K39,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K310,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K311,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247326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K39,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K310,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2158151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K39,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K310,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K011,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K111,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K311,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7453630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K211P,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K211P,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K211P,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K211M,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K211M,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K211M,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None, 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None,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None, 12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9415751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324,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164,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84,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44,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648,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328,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168,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S211, 88, 6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>
                          <a:effectLst/>
                        </a:rPr>
                        <a:t> 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</a:rPr>
                        <a:t> 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394978"/>
                  </a:ext>
                </a:extLst>
              </a:tr>
              <a:tr h="393802"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789514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C9FFA7D-AA4B-C14A-9825-71982B8B9FD7}"/>
              </a:ext>
            </a:extLst>
          </p:cNvPr>
          <p:cNvSpPr txBox="1"/>
          <p:nvPr/>
        </p:nvSpPr>
        <p:spPr>
          <a:xfrm>
            <a:off x="471948" y="124327"/>
            <a:ext cx="464574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S09,2</a:t>
            </a:r>
          </a:p>
          <a:p>
            <a:r>
              <a:rPr lang="en-US" sz="2400" dirty="0"/>
              <a:t>S: SrCl</a:t>
            </a:r>
            <a:r>
              <a:rPr lang="en-US" sz="2400" baseline="-25000" dirty="0"/>
              <a:t>2</a:t>
            </a:r>
            <a:r>
              <a:rPr lang="en-US" sz="2400" dirty="0"/>
              <a:t> flux (K for KCl flux)</a:t>
            </a:r>
          </a:p>
          <a:p>
            <a:r>
              <a:rPr lang="en-US" sz="2400" dirty="0"/>
              <a:t>0: molar ratio Al</a:t>
            </a:r>
            <a:r>
              <a:rPr lang="en-US" sz="2400" baseline="-25000" dirty="0"/>
              <a:t>2</a:t>
            </a:r>
            <a:r>
              <a:rPr lang="en-US" sz="2400" dirty="0"/>
              <a:t>O</a:t>
            </a:r>
            <a:r>
              <a:rPr lang="en-US" sz="2400" baseline="-25000" dirty="0"/>
              <a:t>3</a:t>
            </a:r>
            <a:r>
              <a:rPr lang="en-US" sz="2400" dirty="0"/>
              <a:t>: SrTiO</a:t>
            </a:r>
            <a:r>
              <a:rPr lang="en-US" sz="2400" baseline="-25000" dirty="0"/>
              <a:t>3</a:t>
            </a:r>
            <a:r>
              <a:rPr lang="en-US" sz="2400" dirty="0"/>
              <a:t> =0%</a:t>
            </a:r>
          </a:p>
          <a:p>
            <a:r>
              <a:rPr lang="en-US" sz="2400" dirty="0"/>
              <a:t>9: 900 °C flux treatment</a:t>
            </a:r>
          </a:p>
          <a:p>
            <a:r>
              <a:rPr lang="en-US" sz="2400" dirty="0"/>
              <a:t>2: pH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F394FE-E65D-C643-9C6F-E9F276E353BE}"/>
              </a:ext>
            </a:extLst>
          </p:cNvPr>
          <p:cNvSpPr txBox="1"/>
          <p:nvPr/>
        </p:nvSpPr>
        <p:spPr>
          <a:xfrm>
            <a:off x="5117689" y="124327"/>
            <a:ext cx="6961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General condition: </a:t>
            </a:r>
          </a:p>
          <a:p>
            <a:r>
              <a:rPr lang="en-US" sz="2400" dirty="0"/>
              <a:t>6.4 mg powder coated with RhCrO</a:t>
            </a:r>
            <a:r>
              <a:rPr lang="en-US" sz="2400" baseline="-25000" dirty="0"/>
              <a:t>x</a:t>
            </a:r>
            <a:r>
              <a:rPr lang="en-US" sz="2400" dirty="0"/>
              <a:t>, 0.4 ml DI water</a:t>
            </a:r>
          </a:p>
          <a:p>
            <a:r>
              <a:rPr lang="en-US" sz="2400" dirty="0"/>
              <a:t>Except:</a:t>
            </a:r>
          </a:p>
          <a:p>
            <a:r>
              <a:rPr lang="en-US" sz="2400" dirty="0"/>
              <a:t>P: Pt 1 wt% coating</a:t>
            </a:r>
          </a:p>
          <a:p>
            <a:r>
              <a:rPr lang="en-US" sz="2400" dirty="0"/>
              <a:t>M: 8 vol% methanol</a:t>
            </a:r>
          </a:p>
          <a:p>
            <a:r>
              <a:rPr lang="en-US" sz="2400" dirty="0"/>
              <a:t>middle term: 3.2, 1.6, 0.8, 0.4 mg powder in 0.4 ml water; 6.4, 3.2, 1.6, 0.8 mg powder in 0.8 ml water</a:t>
            </a:r>
          </a:p>
        </p:txBody>
      </p:sp>
    </p:spTree>
    <p:extLst>
      <p:ext uri="{BB962C8B-B14F-4D97-AF65-F5344CB8AC3E}">
        <p14:creationId xmlns:p14="http://schemas.microsoft.com/office/powerpoint/2010/main" val="1182082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EE54ED-A432-D342-9C1B-B040A47D9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98" r="8900" b="39236"/>
          <a:stretch/>
        </p:blipFill>
        <p:spPr>
          <a:xfrm>
            <a:off x="299803" y="569626"/>
            <a:ext cx="11954657" cy="52090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2C9198-42E7-E746-B400-EB6EEECA221B}"/>
              </a:ext>
            </a:extLst>
          </p:cNvPr>
          <p:cNvSpPr txBox="1"/>
          <p:nvPr/>
        </p:nvSpPr>
        <p:spPr>
          <a:xfrm>
            <a:off x="237343" y="5778708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2312E-148D-F348-B56A-E4E3FEFC58C4}"/>
              </a:ext>
            </a:extLst>
          </p:cNvPr>
          <p:cNvSpPr txBox="1"/>
          <p:nvPr/>
        </p:nvSpPr>
        <p:spPr>
          <a:xfrm>
            <a:off x="974360" y="5778708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071847-E724-0D4E-9B96-509B7A3D5464}"/>
              </a:ext>
            </a:extLst>
          </p:cNvPr>
          <p:cNvSpPr txBox="1"/>
          <p:nvPr/>
        </p:nvSpPr>
        <p:spPr>
          <a:xfrm>
            <a:off x="3732551" y="149902"/>
            <a:ext cx="5336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Hydrogen production (𝝻mol) vs Reaction time (h)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8CBB4D-556A-2442-A9A7-93F91023A494}"/>
              </a:ext>
            </a:extLst>
          </p:cNvPr>
          <p:cNvSpPr txBox="1"/>
          <p:nvPr/>
        </p:nvSpPr>
        <p:spPr>
          <a:xfrm>
            <a:off x="-104932" y="4946755"/>
            <a:ext cx="599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28.6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B4B3E-2394-9945-B4B0-4BF195E8C39C}"/>
              </a:ext>
            </a:extLst>
          </p:cNvPr>
          <p:cNvSpPr txBox="1"/>
          <p:nvPr/>
        </p:nvSpPr>
        <p:spPr>
          <a:xfrm>
            <a:off x="139907" y="5456020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7AC73-FF27-0743-BBA1-02174453BE33}"/>
              </a:ext>
            </a:extLst>
          </p:cNvPr>
          <p:cNvSpPr txBox="1"/>
          <p:nvPr/>
        </p:nvSpPr>
        <p:spPr>
          <a:xfrm>
            <a:off x="71202" y="6425995"/>
            <a:ext cx="109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6h</a:t>
            </a:r>
          </a:p>
        </p:txBody>
      </p:sp>
    </p:spTree>
    <p:extLst>
      <p:ext uri="{BB962C8B-B14F-4D97-AF65-F5344CB8AC3E}">
        <p14:creationId xmlns:p14="http://schemas.microsoft.com/office/powerpoint/2010/main" val="2453373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0E173D2-82FE-654A-B9E5-4E01AF5E40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24" r="9157" b="38798"/>
          <a:stretch/>
        </p:blipFill>
        <p:spPr>
          <a:xfrm>
            <a:off x="307988" y="540284"/>
            <a:ext cx="11913992" cy="52534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2C9198-42E7-E746-B400-EB6EEECA221B}"/>
              </a:ext>
            </a:extLst>
          </p:cNvPr>
          <p:cNvSpPr txBox="1"/>
          <p:nvPr/>
        </p:nvSpPr>
        <p:spPr>
          <a:xfrm>
            <a:off x="237343" y="5778708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2312E-148D-F348-B56A-E4E3FEFC58C4}"/>
              </a:ext>
            </a:extLst>
          </p:cNvPr>
          <p:cNvSpPr txBox="1"/>
          <p:nvPr/>
        </p:nvSpPr>
        <p:spPr>
          <a:xfrm>
            <a:off x="974360" y="5778708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071847-E724-0D4E-9B96-509B7A3D5464}"/>
              </a:ext>
            </a:extLst>
          </p:cNvPr>
          <p:cNvSpPr txBox="1"/>
          <p:nvPr/>
        </p:nvSpPr>
        <p:spPr>
          <a:xfrm>
            <a:off x="3732551" y="149902"/>
            <a:ext cx="5336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Hydrogen production (𝝻mol) vs Reaction time (h)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8CBB4D-556A-2442-A9A7-93F91023A494}"/>
              </a:ext>
            </a:extLst>
          </p:cNvPr>
          <p:cNvSpPr txBox="1"/>
          <p:nvPr/>
        </p:nvSpPr>
        <p:spPr>
          <a:xfrm>
            <a:off x="-104932" y="4946755"/>
            <a:ext cx="599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28.6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B4B3E-2394-9945-B4B0-4BF195E8C39C}"/>
              </a:ext>
            </a:extLst>
          </p:cNvPr>
          <p:cNvSpPr txBox="1"/>
          <p:nvPr/>
        </p:nvSpPr>
        <p:spPr>
          <a:xfrm>
            <a:off x="139907" y="5456020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7AC73-FF27-0743-BBA1-02174453BE33}"/>
              </a:ext>
            </a:extLst>
          </p:cNvPr>
          <p:cNvSpPr txBox="1"/>
          <p:nvPr/>
        </p:nvSpPr>
        <p:spPr>
          <a:xfrm>
            <a:off x="71202" y="6425995"/>
            <a:ext cx="109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6h</a:t>
            </a:r>
          </a:p>
        </p:txBody>
      </p:sp>
    </p:spTree>
    <p:extLst>
      <p:ext uri="{BB962C8B-B14F-4D97-AF65-F5344CB8AC3E}">
        <p14:creationId xmlns:p14="http://schemas.microsoft.com/office/powerpoint/2010/main" val="2771194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586542-8C91-FA47-BA63-72E491C4D2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97" r="9284" b="39235"/>
          <a:stretch/>
        </p:blipFill>
        <p:spPr>
          <a:xfrm>
            <a:off x="336029" y="609462"/>
            <a:ext cx="11913992" cy="52158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2C9198-42E7-E746-B400-EB6EEECA221B}"/>
              </a:ext>
            </a:extLst>
          </p:cNvPr>
          <p:cNvSpPr txBox="1"/>
          <p:nvPr/>
        </p:nvSpPr>
        <p:spPr>
          <a:xfrm>
            <a:off x="237343" y="5778708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2312E-148D-F348-B56A-E4E3FEFC58C4}"/>
              </a:ext>
            </a:extLst>
          </p:cNvPr>
          <p:cNvSpPr txBox="1"/>
          <p:nvPr/>
        </p:nvSpPr>
        <p:spPr>
          <a:xfrm>
            <a:off x="974360" y="5778708"/>
            <a:ext cx="47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071847-E724-0D4E-9B96-509B7A3D5464}"/>
              </a:ext>
            </a:extLst>
          </p:cNvPr>
          <p:cNvSpPr txBox="1"/>
          <p:nvPr/>
        </p:nvSpPr>
        <p:spPr>
          <a:xfrm>
            <a:off x="3732551" y="149902"/>
            <a:ext cx="5336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Hydrogen production (𝝻mol) vs Reaction time (h)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8CBB4D-556A-2442-A9A7-93F91023A494}"/>
              </a:ext>
            </a:extLst>
          </p:cNvPr>
          <p:cNvSpPr txBox="1"/>
          <p:nvPr/>
        </p:nvSpPr>
        <p:spPr>
          <a:xfrm>
            <a:off x="-104932" y="4946755"/>
            <a:ext cx="599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28.6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B4B3E-2394-9945-B4B0-4BF195E8C39C}"/>
              </a:ext>
            </a:extLst>
          </p:cNvPr>
          <p:cNvSpPr txBox="1"/>
          <p:nvPr/>
        </p:nvSpPr>
        <p:spPr>
          <a:xfrm>
            <a:off x="139907" y="5456020"/>
            <a:ext cx="25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7AC73-FF27-0743-BBA1-02174453BE33}"/>
              </a:ext>
            </a:extLst>
          </p:cNvPr>
          <p:cNvSpPr txBox="1"/>
          <p:nvPr/>
        </p:nvSpPr>
        <p:spPr>
          <a:xfrm>
            <a:off x="71202" y="6425995"/>
            <a:ext cx="109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15.1 h</a:t>
            </a:r>
          </a:p>
        </p:txBody>
      </p:sp>
    </p:spTree>
    <p:extLst>
      <p:ext uri="{BB962C8B-B14F-4D97-AF65-F5344CB8AC3E}">
        <p14:creationId xmlns:p14="http://schemas.microsoft.com/office/powerpoint/2010/main" val="4273015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313D1A-AFDF-924D-8F6B-79E53AEAC552}"/>
              </a:ext>
            </a:extLst>
          </p:cNvPr>
          <p:cNvSpPr txBox="1"/>
          <p:nvPr/>
        </p:nvSpPr>
        <p:spPr>
          <a:xfrm>
            <a:off x="1701326" y="740779"/>
            <a:ext cx="86694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observable maximum rate:</a:t>
            </a:r>
          </a:p>
          <a:p>
            <a:pPr algn="ctr"/>
            <a:r>
              <a:rPr lang="en-US" dirty="0"/>
              <a:t>Fit the data above the lowest calibrated limit;</a:t>
            </a:r>
          </a:p>
          <a:p>
            <a:pPr algn="ctr"/>
            <a:r>
              <a:rPr lang="en-US" dirty="0"/>
              <a:t>Get the intersection of the log function and the lowest calibrated limit;</a:t>
            </a:r>
          </a:p>
          <a:p>
            <a:pPr algn="ctr"/>
            <a:r>
              <a:rPr lang="en-US" dirty="0"/>
              <a:t>Calculate the rate at this point.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E4FDE3B-5716-1545-8465-E24BC92436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0517" y="1664109"/>
            <a:ext cx="6011055" cy="4508291"/>
          </a:xfrm>
          <a:prstGeom prst="rect">
            <a:avLst/>
          </a:prstGeom>
        </p:spPr>
      </p:pic>
      <p:sp>
        <p:nvSpPr>
          <p:cNvPr id="11" name="5-Point Star 10">
            <a:extLst>
              <a:ext uri="{FF2B5EF4-FFF2-40B4-BE49-F238E27FC236}">
                <a16:creationId xmlns:a16="http://schemas.microsoft.com/office/drawing/2014/main" id="{F8995710-EDEF-974B-9800-CEF2961C70A5}"/>
              </a:ext>
            </a:extLst>
          </p:cNvPr>
          <p:cNvSpPr/>
          <p:nvPr/>
        </p:nvSpPr>
        <p:spPr>
          <a:xfrm>
            <a:off x="6335720" y="5178901"/>
            <a:ext cx="182880" cy="182880"/>
          </a:xfrm>
          <a:prstGeom prst="star5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6A3725-5F14-9140-A299-D49734E39C3D}"/>
              </a:ext>
            </a:extLst>
          </p:cNvPr>
          <p:cNvCxnSpPr/>
          <p:nvPr/>
        </p:nvCxnSpPr>
        <p:spPr>
          <a:xfrm>
            <a:off x="9087735" y="6532513"/>
            <a:ext cx="914400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678A9B4-713B-5741-971B-A44512926F01}"/>
              </a:ext>
            </a:extLst>
          </p:cNvPr>
          <p:cNvSpPr txBox="1"/>
          <p:nvPr/>
        </p:nvSpPr>
        <p:spPr>
          <a:xfrm>
            <a:off x="10088879" y="6347847"/>
            <a:ext cx="1226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Slope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7585DB9-0C0F-B542-8853-B355CDA47EA5}"/>
              </a:ext>
            </a:extLst>
          </p:cNvPr>
          <p:cNvCxnSpPr/>
          <p:nvPr/>
        </p:nvCxnSpPr>
        <p:spPr>
          <a:xfrm>
            <a:off x="9059244" y="6082761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07B4A05-4A42-3C44-B0B4-56517CCA458C}"/>
              </a:ext>
            </a:extLst>
          </p:cNvPr>
          <p:cNvSpPr txBox="1"/>
          <p:nvPr/>
        </p:nvSpPr>
        <p:spPr>
          <a:xfrm>
            <a:off x="10088879" y="5904390"/>
            <a:ext cx="210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</a:t>
            </a:r>
            <a:r>
              <a:rPr lang="en-US"/>
              <a:t>calibrated limit</a:t>
            </a:r>
          </a:p>
        </p:txBody>
      </p:sp>
    </p:spTree>
    <p:extLst>
      <p:ext uri="{BB962C8B-B14F-4D97-AF65-F5344CB8AC3E}">
        <p14:creationId xmlns:p14="http://schemas.microsoft.com/office/powerpoint/2010/main" val="2027373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03B069-C234-5947-BA35-54B54CD5C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515"/>
            <a:ext cx="4114800" cy="3086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A23CC6-93EE-C14F-A3F9-4E94D6549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2394" y="170515"/>
            <a:ext cx="4114800" cy="3086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1C75DA-A857-D040-844E-0CC157386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4787" y="170515"/>
            <a:ext cx="4114800" cy="3086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C78A7C-F9DF-FF42-A02B-2BDE5DB3AE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9000"/>
            <a:ext cx="4114800" cy="3086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B2D33B-BB78-B445-B280-CE2F356E5E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4787" y="3429000"/>
            <a:ext cx="4114800" cy="3086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64BC57A-BC5F-294C-AB1E-48CFBD24CB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29987" y="3429000"/>
            <a:ext cx="4114800" cy="30861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12E977A-968E-8C4C-8BB8-92061C317B6B}"/>
              </a:ext>
            </a:extLst>
          </p:cNvPr>
          <p:cNvSpPr txBox="1"/>
          <p:nvPr/>
        </p:nvSpPr>
        <p:spPr>
          <a:xfrm>
            <a:off x="1573968" y="3176882"/>
            <a:ext cx="82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#18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62AC85-A7E1-F64F-8941-8B2EB2925379}"/>
              </a:ext>
            </a:extLst>
          </p:cNvPr>
          <p:cNvSpPr txBox="1"/>
          <p:nvPr/>
        </p:nvSpPr>
        <p:spPr>
          <a:xfrm>
            <a:off x="5617564" y="3176882"/>
            <a:ext cx="82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#19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7F2458-29A2-AB4E-90BC-DF506997EDA2}"/>
              </a:ext>
            </a:extLst>
          </p:cNvPr>
          <p:cNvSpPr txBox="1"/>
          <p:nvPr/>
        </p:nvSpPr>
        <p:spPr>
          <a:xfrm>
            <a:off x="9732364" y="3158142"/>
            <a:ext cx="82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#80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014C27-8779-D54F-9F32-A21A23535937}"/>
              </a:ext>
            </a:extLst>
          </p:cNvPr>
          <p:cNvSpPr txBox="1"/>
          <p:nvPr/>
        </p:nvSpPr>
        <p:spPr>
          <a:xfrm>
            <a:off x="1502764" y="6367915"/>
            <a:ext cx="82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#84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E874C5-FD78-A04F-8A0F-13382AB626C0}"/>
              </a:ext>
            </a:extLst>
          </p:cNvPr>
          <p:cNvSpPr txBox="1"/>
          <p:nvPr/>
        </p:nvSpPr>
        <p:spPr>
          <a:xfrm>
            <a:off x="5617563" y="6349172"/>
            <a:ext cx="948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#18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1405BA3-316A-1649-86C2-1F63D569E61B}"/>
              </a:ext>
            </a:extLst>
          </p:cNvPr>
          <p:cNvSpPr txBox="1"/>
          <p:nvPr/>
        </p:nvSpPr>
        <p:spPr>
          <a:xfrm>
            <a:off x="9707379" y="6367915"/>
            <a:ext cx="948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#19</a:t>
            </a:r>
          </a:p>
        </p:txBody>
      </p:sp>
    </p:spTree>
    <p:extLst>
      <p:ext uri="{BB962C8B-B14F-4D97-AF65-F5344CB8AC3E}">
        <p14:creationId xmlns:p14="http://schemas.microsoft.com/office/powerpoint/2010/main" val="2483500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D0292BAF-6323-8D48-B17C-A5FACB795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2289" y="3444931"/>
            <a:ext cx="4114800" cy="30861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B0E3F79-4CB9-2C46-AD0C-9820366703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468" y="3444931"/>
            <a:ext cx="4114800" cy="30861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8D390AD-3D65-D548-B89E-AC66C95B3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5601" y="3444931"/>
            <a:ext cx="4114800" cy="3086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40F46E-A208-FC4F-8B2E-1A93B9DBB7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92065"/>
            <a:ext cx="4114800" cy="3086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B53E43-44CA-CD4B-AD7B-6C54E12761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9982" y="192065"/>
            <a:ext cx="4114800" cy="30861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12E977A-968E-8C4C-8BB8-92061C317B6B}"/>
              </a:ext>
            </a:extLst>
          </p:cNvPr>
          <p:cNvSpPr txBox="1"/>
          <p:nvPr/>
        </p:nvSpPr>
        <p:spPr>
          <a:xfrm>
            <a:off x="1573968" y="3176882"/>
            <a:ext cx="895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#80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62AC85-A7E1-F64F-8941-8B2EB2925379}"/>
              </a:ext>
            </a:extLst>
          </p:cNvPr>
          <p:cNvSpPr txBox="1"/>
          <p:nvPr/>
        </p:nvSpPr>
        <p:spPr>
          <a:xfrm>
            <a:off x="5617564" y="3176882"/>
            <a:ext cx="895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#84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014C27-8779-D54F-9F32-A21A23535937}"/>
              </a:ext>
            </a:extLst>
          </p:cNvPr>
          <p:cNvSpPr txBox="1"/>
          <p:nvPr/>
        </p:nvSpPr>
        <p:spPr>
          <a:xfrm>
            <a:off x="1502764" y="6367915"/>
            <a:ext cx="923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#19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E874C5-FD78-A04F-8A0F-13382AB626C0}"/>
              </a:ext>
            </a:extLst>
          </p:cNvPr>
          <p:cNvSpPr txBox="1"/>
          <p:nvPr/>
        </p:nvSpPr>
        <p:spPr>
          <a:xfrm>
            <a:off x="5617563" y="6349172"/>
            <a:ext cx="948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#80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1405BA3-316A-1649-86C2-1F63D569E61B}"/>
              </a:ext>
            </a:extLst>
          </p:cNvPr>
          <p:cNvSpPr txBox="1"/>
          <p:nvPr/>
        </p:nvSpPr>
        <p:spPr>
          <a:xfrm>
            <a:off x="9707379" y="6367915"/>
            <a:ext cx="948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#84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AA2DB8F-0263-D645-A9B5-0DB29C4FD5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44787" y="192065"/>
            <a:ext cx="4114800" cy="30861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07F2458-29A2-AB4E-90BC-DF506997EDA2}"/>
              </a:ext>
            </a:extLst>
          </p:cNvPr>
          <p:cNvSpPr txBox="1"/>
          <p:nvPr/>
        </p:nvSpPr>
        <p:spPr>
          <a:xfrm>
            <a:off x="9732364" y="3158142"/>
            <a:ext cx="948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#18</a:t>
            </a:r>
          </a:p>
        </p:txBody>
      </p:sp>
    </p:spTree>
    <p:extLst>
      <p:ext uri="{BB962C8B-B14F-4D97-AF65-F5344CB8AC3E}">
        <p14:creationId xmlns:p14="http://schemas.microsoft.com/office/powerpoint/2010/main" val="1980208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5EB223-6937-6348-B6F9-7EF43C751C5D}"/>
              </a:ext>
            </a:extLst>
          </p:cNvPr>
          <p:cNvSpPr txBox="1"/>
          <p:nvPr/>
        </p:nvSpPr>
        <p:spPr>
          <a:xfrm>
            <a:off x="0" y="5824604"/>
            <a:ext cx="21043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Calibrated H</a:t>
            </a:r>
            <a:r>
              <a:rPr lang="en-US" baseline="-25000" dirty="0"/>
              <a:t>2</a:t>
            </a:r>
            <a:r>
              <a:rPr lang="en-US" dirty="0"/>
              <a:t> range: 5 to 50 </a:t>
            </a:r>
            <a:r>
              <a:rPr lang="en-US" dirty="0" err="1"/>
              <a:t>vol</a:t>
            </a:r>
            <a:r>
              <a:rPr lang="en-US" dirty="0"/>
              <a:t>%</a:t>
            </a:r>
          </a:p>
          <a:p>
            <a:r>
              <a:rPr lang="en-US" dirty="0"/>
              <a:t>2.86 to 28.6 𝝻</a:t>
            </a:r>
            <a:r>
              <a:rPr lang="en-US" dirty="0" err="1"/>
              <a:t>mol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1F6C34-65B2-CC42-9A35-9D9A2F74656A}"/>
              </a:ext>
            </a:extLst>
          </p:cNvPr>
          <p:cNvSpPr txBox="1"/>
          <p:nvPr/>
        </p:nvSpPr>
        <p:spPr>
          <a:xfrm>
            <a:off x="2280213" y="5824604"/>
            <a:ext cx="2166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BL: Below Limit</a:t>
            </a:r>
          </a:p>
          <a:p>
            <a:r>
              <a:rPr lang="en-US" dirty="0"/>
              <a:t>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626246"/>
              </p:ext>
            </p:extLst>
          </p:nvPr>
        </p:nvGraphicFramePr>
        <p:xfrm>
          <a:off x="238000" y="789142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</p:spTree>
    <p:extLst>
      <p:ext uri="{BB962C8B-B14F-4D97-AF65-F5344CB8AC3E}">
        <p14:creationId xmlns:p14="http://schemas.microsoft.com/office/powerpoint/2010/main" val="224805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06EC347-3AA9-BB4B-A3F4-FF461AF96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2691"/>
            <a:ext cx="6400800" cy="57526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2BF96CA-6E84-AE41-9006-46A7A43C50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708" y="211238"/>
            <a:ext cx="5486400" cy="32177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77F240-4D78-D14E-B44B-E8BD0C1756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0708" y="3521598"/>
            <a:ext cx="5486400" cy="312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316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390325"/>
              </p:ext>
            </p:extLst>
          </p:nvPr>
        </p:nvGraphicFramePr>
        <p:xfrm>
          <a:off x="238000" y="1178886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CC3305-D828-1B48-B3B1-30BF57AC3101}"/>
              </a:ext>
            </a:extLst>
          </p:cNvPr>
          <p:cNvSpPr txBox="1"/>
          <p:nvPr/>
        </p:nvSpPr>
        <p:spPr>
          <a:xfrm>
            <a:off x="555584" y="266217"/>
            <a:ext cx="7604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Average value ± Standard deviation:  695 ± 146 𝝻mol/(g h) ~21%  </a:t>
            </a:r>
          </a:p>
          <a:p>
            <a:r>
              <a:rPr lang="en-US" dirty="0"/>
              <a:t>(SrCl</a:t>
            </a:r>
            <a:r>
              <a:rPr lang="en-US" baseline="-25000" dirty="0"/>
              <a:t>2</a:t>
            </a:r>
            <a:r>
              <a:rPr lang="en-US" dirty="0"/>
              <a:t> flux, molar ratio Al</a:t>
            </a:r>
            <a:r>
              <a:rPr lang="en-US" baseline="-25000" dirty="0"/>
              <a:t>2</a:t>
            </a:r>
            <a:r>
              <a:rPr lang="en-US" dirty="0"/>
              <a:t>O</a:t>
            </a:r>
            <a:r>
              <a:rPr lang="en-US" baseline="-25000" dirty="0"/>
              <a:t>3</a:t>
            </a:r>
            <a:r>
              <a:rPr lang="en-US" dirty="0"/>
              <a:t>: SrTiO</a:t>
            </a:r>
            <a:r>
              <a:rPr lang="en-US" baseline="-25000" dirty="0"/>
              <a:t>3</a:t>
            </a:r>
            <a:r>
              <a:rPr lang="en-US" dirty="0"/>
              <a:t> =2%, 1100 °C flux treatment, pH 2)</a:t>
            </a:r>
          </a:p>
        </p:txBody>
      </p:sp>
    </p:spTree>
    <p:extLst>
      <p:ext uri="{BB962C8B-B14F-4D97-AF65-F5344CB8AC3E}">
        <p14:creationId xmlns:p14="http://schemas.microsoft.com/office/powerpoint/2010/main" val="3431627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C3D516-76E4-4B4D-BDFA-36AA9EFEEF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32" t="33934" r="6503" b="10109"/>
          <a:stretch/>
        </p:blipFill>
        <p:spPr>
          <a:xfrm>
            <a:off x="299803" y="2293495"/>
            <a:ext cx="5486400" cy="30269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DCF9D2-642C-0842-9E44-6C27250620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95" t="33443" r="11038" b="10600"/>
          <a:stretch/>
        </p:blipFill>
        <p:spPr>
          <a:xfrm>
            <a:off x="6405797" y="2293495"/>
            <a:ext cx="5486400" cy="30269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B3218E-0E65-604E-8FAE-9F6E7AE0632E}"/>
              </a:ext>
            </a:extLst>
          </p:cNvPr>
          <p:cNvSpPr txBox="1"/>
          <p:nvPr/>
        </p:nvSpPr>
        <p:spPr>
          <a:xfrm>
            <a:off x="599607" y="1019331"/>
            <a:ext cx="9863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 organics might be mixed into the powder of S111, S211, S311 during the coating of RhCrO</a:t>
            </a:r>
            <a:r>
              <a:rPr lang="en-US" baseline="-25000" dirty="0"/>
              <a:t>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130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4B71DD4-C9F4-8045-99C1-91842CCBB8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0309054"/>
              </p:ext>
            </p:extLst>
          </p:nvPr>
        </p:nvGraphicFramePr>
        <p:xfrm>
          <a:off x="166688" y="19645"/>
          <a:ext cx="11858624" cy="6156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964656">
                  <a:extLst>
                    <a:ext uri="{9D8B030D-6E8A-4147-A177-3AD203B41FA5}">
                      <a16:colId xmlns:a16="http://schemas.microsoft.com/office/drawing/2014/main" val="354396265"/>
                    </a:ext>
                  </a:extLst>
                </a:gridCol>
                <a:gridCol w="2964656">
                  <a:extLst>
                    <a:ext uri="{9D8B030D-6E8A-4147-A177-3AD203B41FA5}">
                      <a16:colId xmlns:a16="http://schemas.microsoft.com/office/drawing/2014/main" val="584666986"/>
                    </a:ext>
                  </a:extLst>
                </a:gridCol>
                <a:gridCol w="2964656">
                  <a:extLst>
                    <a:ext uri="{9D8B030D-6E8A-4147-A177-3AD203B41FA5}">
                      <a16:colId xmlns:a16="http://schemas.microsoft.com/office/drawing/2014/main" val="3581164352"/>
                    </a:ext>
                  </a:extLst>
                </a:gridCol>
                <a:gridCol w="2964656">
                  <a:extLst>
                    <a:ext uri="{9D8B030D-6E8A-4147-A177-3AD203B41FA5}">
                      <a16:colId xmlns:a16="http://schemas.microsoft.com/office/drawing/2014/main" val="25968320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Sample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Hydrogen generation rate,</a:t>
                      </a:r>
                    </a:p>
                    <a:p>
                      <a:r>
                        <a:rPr lang="en-US" sz="2000" dirty="0"/>
                        <a:t>µmol/h/100mg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BET surface area,</a:t>
                      </a:r>
                    </a:p>
                    <a:p>
                      <a:r>
                        <a:rPr lang="en-US" sz="2000" dirty="0"/>
                        <a:t>m</a:t>
                      </a:r>
                      <a:r>
                        <a:rPr lang="en-US" sz="2000" baseline="30000" dirty="0"/>
                        <a:t>2</a:t>
                      </a:r>
                      <a:r>
                        <a:rPr lang="en-US" sz="2000" baseline="0" dirty="0"/>
                        <a:t>/g</a:t>
                      </a:r>
                      <a:endParaRPr lang="en-US" sz="2000" dirty="0"/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2[Al]/([Sr]+[Ti]),</a:t>
                      </a:r>
                    </a:p>
                    <a:p>
                      <a:r>
                        <a:rPr lang="en-US" sz="2000" dirty="0"/>
                        <a:t>%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8409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STO (pristine)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3.6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0.04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803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STO (flux-Y)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1.5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0.02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27116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STO (flux-Al), 1100 °C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550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0.9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0.31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4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STO (flux-Al), 1000 °C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1.3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0.11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27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STO (flux-Al), 900 °C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1.9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0.12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557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10%Al-STO (flux-Y)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700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2.4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1.36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296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1%Al-STO (flux-Y)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2.7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1.01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632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0.1%Al-STO (flux-Y)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0.9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0.12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8412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0.1%Al-STO (ssr-Y)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150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3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1%Al-STO (ssr-Y)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80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3.0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1.07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292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5%Al-STO (ssr-Y)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3.7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4.24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0862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10%Al-STO (ssr-Y)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3.9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8.25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4843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4%Al-STO (flux-Al)</a:t>
                      </a:r>
                    </a:p>
                  </a:txBody>
                  <a:tcPr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 80 µmol/h/20mg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=4000 µmol/h/g</a:t>
                      </a:r>
                    </a:p>
                  </a:txBody>
                  <a:tcPr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/>
                    </a:p>
                  </a:txBody>
                  <a:tcPr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381063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4BF2B4-3712-F941-B772-319ED9C3A654}"/>
              </a:ext>
            </a:extLst>
          </p:cNvPr>
          <p:cNvGraphicFramePr>
            <a:graphicFrameLocks noGrp="1"/>
          </p:cNvGraphicFramePr>
          <p:nvPr/>
        </p:nvGraphicFramePr>
        <p:xfrm>
          <a:off x="166688" y="6065520"/>
          <a:ext cx="1654175" cy="792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54175">
                  <a:extLst>
                    <a:ext uri="{9D8B030D-6E8A-4147-A177-3AD203B41FA5}">
                      <a16:colId xmlns:a16="http://schemas.microsoft.com/office/drawing/2014/main" val="36190878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1100 °C, 10 h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09183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1150 °C, 10 h</a:t>
                      </a:r>
                    </a:p>
                  </a:txBody>
                  <a:tcPr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228756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5881F41E-ECA1-9E4C-A25E-8A40D3B7582A}"/>
              </a:ext>
            </a:extLst>
          </p:cNvPr>
          <p:cNvSpPr/>
          <p:nvPr/>
        </p:nvSpPr>
        <p:spPr>
          <a:xfrm>
            <a:off x="5634037" y="6503789"/>
            <a:ext cx="66960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pubs.rsc.org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/content/</a:t>
            </a:r>
            <a:r>
              <a:rPr lang="en-US" dirty="0" err="1"/>
              <a:t>articlehtml</a:t>
            </a:r>
            <a:r>
              <a:rPr lang="en-US" dirty="0"/>
              <a:t>/2015/ta/c5ta04843e</a:t>
            </a:r>
          </a:p>
        </p:txBody>
      </p:sp>
    </p:spTree>
    <p:extLst>
      <p:ext uri="{BB962C8B-B14F-4D97-AF65-F5344CB8AC3E}">
        <p14:creationId xmlns:p14="http://schemas.microsoft.com/office/powerpoint/2010/main" val="2922746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00A972B-FB83-554F-94C8-FE5A0206CD0D}"/>
              </a:ext>
            </a:extLst>
          </p:cNvPr>
          <p:cNvGrpSpPr/>
          <p:nvPr/>
        </p:nvGrpSpPr>
        <p:grpSpPr>
          <a:xfrm>
            <a:off x="1134046" y="1660161"/>
            <a:ext cx="5256647" cy="3537678"/>
            <a:chOff x="1748643" y="809469"/>
            <a:chExt cx="5256647" cy="3537678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E960DB2-3B3F-1244-A142-34BE6C046F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48643" y="1032446"/>
              <a:ext cx="5256647" cy="3314701"/>
            </a:xfrm>
            <a:prstGeom prst="rect">
              <a:avLst/>
            </a:prstGeom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3535D32-756B-EC41-9013-7675C841C6F5}"/>
                </a:ext>
              </a:extLst>
            </p:cNvPr>
            <p:cNvSpPr/>
            <p:nvPr/>
          </p:nvSpPr>
          <p:spPr>
            <a:xfrm>
              <a:off x="2968052" y="809469"/>
              <a:ext cx="974361" cy="53964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207E74A5-5B73-0147-84C6-EF5A1E9A5342}"/>
              </a:ext>
            </a:extLst>
          </p:cNvPr>
          <p:cNvSpPr/>
          <p:nvPr/>
        </p:nvSpPr>
        <p:spPr>
          <a:xfrm>
            <a:off x="6076095" y="6401536"/>
            <a:ext cx="61159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pubs.acs.org</a:t>
            </a:r>
            <a:r>
              <a:rPr lang="en-US" dirty="0"/>
              <a:t>/</a:t>
            </a:r>
            <a:r>
              <a:rPr lang="en-US" dirty="0" err="1"/>
              <a:t>doi</a:t>
            </a:r>
            <a:r>
              <a:rPr lang="en-US" dirty="0"/>
              <a:t>/abs/10.1021/acs.chemmater.6b02907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9F08DDB-CD7D-2E44-8CE2-37D5410425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705926"/>
              </p:ext>
            </p:extLst>
          </p:nvPr>
        </p:nvGraphicFramePr>
        <p:xfrm>
          <a:off x="6505723" y="2683490"/>
          <a:ext cx="5256648" cy="14910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2216">
                  <a:extLst>
                    <a:ext uri="{9D8B030D-6E8A-4147-A177-3AD203B41FA5}">
                      <a16:colId xmlns:a16="http://schemas.microsoft.com/office/drawing/2014/main" val="2158263569"/>
                    </a:ext>
                  </a:extLst>
                </a:gridCol>
                <a:gridCol w="1752216">
                  <a:extLst>
                    <a:ext uri="{9D8B030D-6E8A-4147-A177-3AD203B41FA5}">
                      <a16:colId xmlns:a16="http://schemas.microsoft.com/office/drawing/2014/main" val="94598324"/>
                    </a:ext>
                  </a:extLst>
                </a:gridCol>
                <a:gridCol w="1752216">
                  <a:extLst>
                    <a:ext uri="{9D8B030D-6E8A-4147-A177-3AD203B41FA5}">
                      <a16:colId xmlns:a16="http://schemas.microsoft.com/office/drawing/2014/main" val="2539719439"/>
                    </a:ext>
                  </a:extLst>
                </a:gridCol>
              </a:tblGrid>
              <a:tr h="37275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Domen’s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Ours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55562"/>
                  </a:ext>
                </a:extLst>
              </a:tr>
              <a:tr h="372755">
                <a:tc>
                  <a:txBody>
                    <a:bodyPr/>
                    <a:lstStyle/>
                    <a:p>
                      <a:r>
                        <a:rPr lang="en-US" sz="1800" dirty="0"/>
                        <a:t>µmol/h</a:t>
                      </a:r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80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4.48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951458"/>
                  </a:ext>
                </a:extLst>
              </a:tr>
              <a:tr h="372755">
                <a:tc>
                  <a:txBody>
                    <a:bodyPr/>
                    <a:lstStyle/>
                    <a:p>
                      <a:r>
                        <a:rPr lang="en-US" dirty="0"/>
                        <a:t>mg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6.4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7893636"/>
                  </a:ext>
                </a:extLst>
              </a:tr>
              <a:tr h="372755">
                <a:tc>
                  <a:txBody>
                    <a:bodyPr/>
                    <a:lstStyle/>
                    <a:p>
                      <a:r>
                        <a:rPr lang="en-US" sz="1800" dirty="0"/>
                        <a:t>µmol/h/g</a:t>
                      </a:r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4000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700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9190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6266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A1B9F7-63BB-4844-AFFF-8B3FC32AD98F}"/>
              </a:ext>
            </a:extLst>
          </p:cNvPr>
          <p:cNvSpPr txBox="1"/>
          <p:nvPr/>
        </p:nvSpPr>
        <p:spPr>
          <a:xfrm>
            <a:off x="671513" y="571500"/>
            <a:ext cx="5943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Surface area: TiO</a:t>
            </a:r>
            <a:r>
              <a:rPr lang="en-US" sz="2000" baseline="-25000" dirty="0"/>
              <a:t>2</a:t>
            </a:r>
            <a:r>
              <a:rPr lang="en-US" sz="2000" dirty="0"/>
              <a:t> coating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Same sol-gel method, 500/600/700 °C annealing</a:t>
            </a:r>
          </a:p>
          <a:p>
            <a:endParaRPr lang="en-US" sz="2000" dirty="0"/>
          </a:p>
          <a:p>
            <a:r>
              <a:rPr lang="en-US" sz="2000" dirty="0"/>
              <a:t>Whether the dopant can be kept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3CB1D7-07D3-E446-A63A-995B347EE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75" y="3379649"/>
            <a:ext cx="3060700" cy="3086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80DA6A-536C-7947-B5BA-FF0B719A7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9038" y="3341549"/>
            <a:ext cx="4419600" cy="3162300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90882E-BC13-3B4B-9745-AF356E0C3301}"/>
              </a:ext>
            </a:extLst>
          </p:cNvPr>
          <p:cNvGraphicFramePr>
            <a:graphicFrameLocks noGrp="1"/>
          </p:cNvGraphicFramePr>
          <p:nvPr/>
        </p:nvGraphicFramePr>
        <p:xfrm>
          <a:off x="7038976" y="45720"/>
          <a:ext cx="5083173" cy="3383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94391">
                  <a:extLst>
                    <a:ext uri="{9D8B030D-6E8A-4147-A177-3AD203B41FA5}">
                      <a16:colId xmlns:a16="http://schemas.microsoft.com/office/drawing/2014/main" val="3191059002"/>
                    </a:ext>
                  </a:extLst>
                </a:gridCol>
                <a:gridCol w="1694391">
                  <a:extLst>
                    <a:ext uri="{9D8B030D-6E8A-4147-A177-3AD203B41FA5}">
                      <a16:colId xmlns:a16="http://schemas.microsoft.com/office/drawing/2014/main" val="59403766"/>
                    </a:ext>
                  </a:extLst>
                </a:gridCol>
                <a:gridCol w="1694391">
                  <a:extLst>
                    <a:ext uri="{9D8B030D-6E8A-4147-A177-3AD203B41FA5}">
                      <a16:colId xmlns:a16="http://schemas.microsoft.com/office/drawing/2014/main" val="12022277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Sample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Annealing temperature,</a:t>
                      </a:r>
                    </a:p>
                    <a:p>
                      <a:r>
                        <a:rPr lang="en-US" sz="2000" dirty="0"/>
                        <a:t> °C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BET surface area,</a:t>
                      </a:r>
                    </a:p>
                    <a:p>
                      <a:r>
                        <a:rPr lang="en-US" sz="2000" dirty="0"/>
                        <a:t> m</a:t>
                      </a:r>
                      <a:r>
                        <a:rPr lang="en-US" sz="2000" baseline="30000" dirty="0"/>
                        <a:t>2</a:t>
                      </a:r>
                      <a:r>
                        <a:rPr lang="en-US" sz="2000" baseline="0" dirty="0"/>
                        <a:t>/g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301111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pPr algn="l"/>
                      <a:r>
                        <a:rPr lang="en-US" sz="2000" dirty="0"/>
                        <a:t>STO/TiO</a:t>
                      </a:r>
                      <a:r>
                        <a:rPr lang="en-US" sz="2000" baseline="-25000" dirty="0"/>
                        <a:t>2</a:t>
                      </a:r>
                      <a:endParaRPr lang="en-US" sz="2000" dirty="0"/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10488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600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730658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700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22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0713453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pPr algn="l"/>
                      <a:r>
                        <a:rPr lang="en-US" sz="2000" dirty="0"/>
                        <a:t>PTO/TiO</a:t>
                      </a:r>
                      <a:r>
                        <a:rPr lang="en-US" sz="2000" baseline="-25000" dirty="0"/>
                        <a:t>2</a:t>
                      </a:r>
                      <a:endParaRPr lang="en-US" sz="2000" dirty="0"/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117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6417105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74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807012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600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26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7730822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25C0FAB8-747C-4C4D-B554-45B815661582}"/>
              </a:ext>
            </a:extLst>
          </p:cNvPr>
          <p:cNvSpPr/>
          <p:nvPr/>
        </p:nvSpPr>
        <p:spPr>
          <a:xfrm>
            <a:off x="4953001" y="6503849"/>
            <a:ext cx="7239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www.sciencedirect.com</a:t>
            </a:r>
            <a:r>
              <a:rPr lang="en-US" dirty="0"/>
              <a:t>/science/article/</a:t>
            </a:r>
            <a:r>
              <a:rPr lang="en-US" dirty="0" err="1"/>
              <a:t>pii</a:t>
            </a:r>
            <a:r>
              <a:rPr lang="en-US" dirty="0"/>
              <a:t>/S2542435117302246</a:t>
            </a:r>
          </a:p>
        </p:txBody>
      </p:sp>
    </p:spTree>
    <p:extLst>
      <p:ext uri="{BB962C8B-B14F-4D97-AF65-F5344CB8AC3E}">
        <p14:creationId xmlns:p14="http://schemas.microsoft.com/office/powerpoint/2010/main" val="3458330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840938-6CAC-0A41-BF2E-B49CF854B5AD}"/>
              </a:ext>
            </a:extLst>
          </p:cNvPr>
          <p:cNvSpPr txBox="1"/>
          <p:nvPr/>
        </p:nvSpPr>
        <p:spPr>
          <a:xfrm>
            <a:off x="914400" y="719528"/>
            <a:ext cx="4946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Reaction conditions comparison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B264285-52AB-FE43-988D-5D25440D5A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626406"/>
              </p:ext>
            </p:extLst>
          </p:nvPr>
        </p:nvGraphicFramePr>
        <p:xfrm>
          <a:off x="914400" y="1559115"/>
          <a:ext cx="8127999" cy="1112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24740407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4304919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432389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Domen’s 0.4% STH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Ours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104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Powder loading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20 mg/20 ml=1 mg/ml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6.4 mg/0.4 ml=16 mg/ml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947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Light source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AM 1.5 G solar simulator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2 100 W UV LED (380 nm)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715338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4AB07FC-A1E2-544E-8910-0148B93C56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3429000"/>
            <a:ext cx="5588317" cy="286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86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893899"/>
              </p:ext>
            </p:extLst>
          </p:nvPr>
        </p:nvGraphicFramePr>
        <p:xfrm>
          <a:off x="238000" y="1178886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pH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6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CC3305-D828-1B48-B3B1-30BF57AC3101}"/>
              </a:ext>
            </a:extLst>
          </p:cNvPr>
          <p:cNvSpPr txBox="1"/>
          <p:nvPr/>
        </p:nvSpPr>
        <p:spPr>
          <a:xfrm>
            <a:off x="238000" y="6348436"/>
            <a:ext cx="7604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Average value ± Standard deviation:  695 ± 146 𝝻mol/(g h) ~21%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EF6C0B-1B57-8047-B85F-E876E9B13E0C}"/>
              </a:ext>
            </a:extLst>
          </p:cNvPr>
          <p:cNvSpPr txBox="1"/>
          <p:nvPr/>
        </p:nvSpPr>
        <p:spPr>
          <a:xfrm>
            <a:off x="554636" y="387320"/>
            <a:ext cx="5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 effect: pH 6 is better than 2 or 12</a:t>
            </a:r>
          </a:p>
        </p:txBody>
      </p:sp>
    </p:spTree>
    <p:extLst>
      <p:ext uri="{BB962C8B-B14F-4D97-AF65-F5344CB8AC3E}">
        <p14:creationId xmlns:p14="http://schemas.microsoft.com/office/powerpoint/2010/main" val="3944745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B48269-28DE-6E4A-BE90-E07144202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059" y="1785395"/>
            <a:ext cx="5486400" cy="328721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7D47F9-93E7-6647-B5E1-4E5A4F07C6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861675"/>
              </p:ext>
            </p:extLst>
          </p:nvPr>
        </p:nvGraphicFramePr>
        <p:xfrm>
          <a:off x="8297889" y="2398564"/>
          <a:ext cx="2345128" cy="1483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72564">
                  <a:extLst>
                    <a:ext uri="{9D8B030D-6E8A-4147-A177-3AD203B41FA5}">
                      <a16:colId xmlns:a16="http://schemas.microsoft.com/office/drawing/2014/main" val="3992995686"/>
                    </a:ext>
                  </a:extLst>
                </a:gridCol>
                <a:gridCol w="1172564">
                  <a:extLst>
                    <a:ext uri="{9D8B030D-6E8A-4147-A177-3AD203B41FA5}">
                      <a16:colId xmlns:a16="http://schemas.microsoft.com/office/drawing/2014/main" val="25025980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PZC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1419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TiO</a:t>
                      </a:r>
                      <a:r>
                        <a:rPr lang="en-US" baseline="-25000" dirty="0"/>
                        <a:t>2</a:t>
                      </a:r>
                      <a:endParaRPr lang="en-US" dirty="0"/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599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BaTiO</a:t>
                      </a:r>
                      <a:r>
                        <a:rPr lang="en-US" baseline="-25000" dirty="0"/>
                        <a:t>3</a:t>
                      </a:r>
                      <a:endParaRPr lang="en-US" dirty="0"/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6.5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8691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SrTiO</a:t>
                      </a:r>
                      <a:r>
                        <a:rPr lang="en-US" baseline="-25000" dirty="0"/>
                        <a:t>3</a:t>
                      </a:r>
                      <a:endParaRPr lang="en-US" dirty="0"/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8.5</a:t>
                      </a:r>
                    </a:p>
                  </a:txBody>
                  <a:tcPr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15104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2C58F60-848F-034F-B9D4-35E9A91C9C4D}"/>
              </a:ext>
            </a:extLst>
          </p:cNvPr>
          <p:cNvSpPr txBox="1"/>
          <p:nvPr/>
        </p:nvSpPr>
        <p:spPr>
          <a:xfrm>
            <a:off x="554636" y="387320"/>
            <a:ext cx="5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 effect: pH 6 is better than 2 or 12</a:t>
            </a:r>
          </a:p>
        </p:txBody>
      </p:sp>
    </p:spTree>
    <p:extLst>
      <p:ext uri="{BB962C8B-B14F-4D97-AF65-F5344CB8AC3E}">
        <p14:creationId xmlns:p14="http://schemas.microsoft.com/office/powerpoint/2010/main" val="3208345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426653"/>
              </p:ext>
            </p:extLst>
          </p:nvPr>
        </p:nvGraphicFramePr>
        <p:xfrm>
          <a:off x="238000" y="1178886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salt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09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010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011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311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SrCl</a:t>
                      </a:r>
                      <a:r>
                        <a:rPr lang="en-US" sz="1600" baseline="-25000" dirty="0"/>
                        <a:t>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SrCl</a:t>
                      </a:r>
                      <a:r>
                        <a:rPr lang="en-US" sz="1600" baseline="-25000" dirty="0"/>
                        <a:t>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SrCl</a:t>
                      </a:r>
                      <a:r>
                        <a:rPr lang="en-US" sz="1600" baseline="-25000" dirty="0"/>
                        <a:t>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KCl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KCl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dirty="0"/>
                        <a:t>KCl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CC3305-D828-1B48-B3B1-30BF57AC3101}"/>
              </a:ext>
            </a:extLst>
          </p:cNvPr>
          <p:cNvSpPr txBox="1"/>
          <p:nvPr/>
        </p:nvSpPr>
        <p:spPr>
          <a:xfrm>
            <a:off x="238000" y="6348436"/>
            <a:ext cx="7604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Average value ± Standard deviation:  695 ± 146 𝝻mol/(g h) ~21%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EF6C0B-1B57-8047-B85F-E876E9B13E0C}"/>
              </a:ext>
            </a:extLst>
          </p:cNvPr>
          <p:cNvSpPr txBox="1"/>
          <p:nvPr/>
        </p:nvSpPr>
        <p:spPr>
          <a:xfrm>
            <a:off x="554636" y="387320"/>
            <a:ext cx="5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Salt: SrCl</a:t>
            </a:r>
            <a:r>
              <a:rPr lang="en-US" baseline="-25000" dirty="0"/>
              <a:t>2 </a:t>
            </a:r>
            <a:r>
              <a:rPr lang="en-US" dirty="0"/>
              <a:t>better than KCl</a:t>
            </a:r>
          </a:p>
        </p:txBody>
      </p:sp>
    </p:spTree>
    <p:extLst>
      <p:ext uri="{BB962C8B-B14F-4D97-AF65-F5344CB8AC3E}">
        <p14:creationId xmlns:p14="http://schemas.microsoft.com/office/powerpoint/2010/main" val="121310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C88301-E4B4-2A40-BD10-D499E16447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736" y="798802"/>
            <a:ext cx="4521200" cy="32766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DD621F-2D7B-EC44-A9D0-9108557F2E2F}"/>
              </a:ext>
            </a:extLst>
          </p:cNvPr>
          <p:cNvSpPr/>
          <p:nvPr/>
        </p:nvSpPr>
        <p:spPr>
          <a:xfrm>
            <a:off x="5795962" y="6483132"/>
            <a:ext cx="63960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pubs.rsc.org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/content/</a:t>
            </a:r>
            <a:r>
              <a:rPr lang="en-US" dirty="0" err="1"/>
              <a:t>articlehtml</a:t>
            </a:r>
            <a:r>
              <a:rPr lang="en-US" dirty="0"/>
              <a:t>/2013/cy/c3cy00014a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2B42854-CE80-F242-868C-FD31976470F4}"/>
              </a:ext>
            </a:extLst>
          </p:cNvPr>
          <p:cNvGrpSpPr/>
          <p:nvPr/>
        </p:nvGrpSpPr>
        <p:grpSpPr>
          <a:xfrm>
            <a:off x="5316276" y="839003"/>
            <a:ext cx="2548004" cy="3196198"/>
            <a:chOff x="2180138" y="1519521"/>
            <a:chExt cx="2548004" cy="319619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E7D8C68-9B4A-3746-91C2-15A6E902E3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8370"/>
            <a:stretch/>
          </p:blipFill>
          <p:spPr>
            <a:xfrm>
              <a:off x="2184226" y="1519521"/>
              <a:ext cx="2400128" cy="159809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19C0D10-058A-7845-915B-4669EFC6F4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56921" b="49443"/>
            <a:stretch/>
          </p:blipFill>
          <p:spPr>
            <a:xfrm>
              <a:off x="2180138" y="3117620"/>
              <a:ext cx="2400128" cy="1598099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BCE301E-719B-C94E-960C-36152C165DEC}"/>
                </a:ext>
              </a:extLst>
            </p:cNvPr>
            <p:cNvSpPr txBox="1"/>
            <p:nvPr/>
          </p:nvSpPr>
          <p:spPr>
            <a:xfrm>
              <a:off x="3859779" y="1519521"/>
              <a:ext cx="7286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KCl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3570D96-70A9-914B-84FE-F7D2275601C9}"/>
                </a:ext>
              </a:extLst>
            </p:cNvPr>
            <p:cNvSpPr txBox="1"/>
            <p:nvPr/>
          </p:nvSpPr>
          <p:spPr>
            <a:xfrm>
              <a:off x="3761921" y="3114478"/>
              <a:ext cx="96622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SrCl</a:t>
              </a:r>
              <a:r>
                <a:rPr lang="en-US" baseline="-25000" dirty="0"/>
                <a:t>2</a:t>
              </a:r>
              <a:endParaRPr lang="en-US" dirty="0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8A7A3C8-F7B6-A24E-858E-496836846DD6}"/>
              </a:ext>
            </a:extLst>
          </p:cNvPr>
          <p:cNvSpPr txBox="1"/>
          <p:nvPr/>
        </p:nvSpPr>
        <p:spPr>
          <a:xfrm>
            <a:off x="554636" y="387320"/>
            <a:ext cx="5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Salt: SrCl</a:t>
            </a:r>
            <a:r>
              <a:rPr lang="en-US" baseline="-25000" dirty="0"/>
              <a:t>2 </a:t>
            </a:r>
            <a:r>
              <a:rPr lang="en-US" dirty="0"/>
              <a:t>better than KCl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C3E309-5772-4C47-9325-C2ADCD5D78C5}"/>
              </a:ext>
            </a:extLst>
          </p:cNvPr>
          <p:cNvSpPr txBox="1"/>
          <p:nvPr/>
        </p:nvSpPr>
        <p:spPr>
          <a:xfrm>
            <a:off x="554636" y="4576075"/>
            <a:ext cx="92039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Li’s and mine SrTiO</a:t>
            </a:r>
            <a:r>
              <a:rPr lang="en-US" baseline="-25000" dirty="0"/>
              <a:t>3</a:t>
            </a:r>
            <a:r>
              <a:rPr lang="en-US" dirty="0"/>
              <a:t> core: flux treatment with KCl at 1100 °C for 5 h: poor performance.</a:t>
            </a:r>
          </a:p>
          <a:p>
            <a:endParaRPr lang="en-US" dirty="0"/>
          </a:p>
          <a:p>
            <a:r>
              <a:rPr lang="en-US" dirty="0"/>
              <a:t>This Al:SrTiO</a:t>
            </a:r>
            <a:r>
              <a:rPr lang="en-US" baseline="-25000" dirty="0"/>
              <a:t>3</a:t>
            </a:r>
            <a:r>
              <a:rPr lang="en-US" dirty="0"/>
              <a:t>: 1100 °C for 10 h.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8D7D35-D10A-604C-A40B-FD276724DE0F}"/>
              </a:ext>
            </a:extLst>
          </p:cNvPr>
          <p:cNvSpPr/>
          <p:nvPr/>
        </p:nvSpPr>
        <p:spPr>
          <a:xfrm>
            <a:off x="7886116" y="2124282"/>
            <a:ext cx="3740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flux treatment with at 1000 °C for 5 h.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763996-80F1-4340-B452-0936A9DD93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6837" y="3167573"/>
            <a:ext cx="2616200" cy="2641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7F9AEB3-33D5-8A45-A62D-53A7AAFAA91A}"/>
              </a:ext>
            </a:extLst>
          </p:cNvPr>
          <p:cNvSpPr txBox="1"/>
          <p:nvPr/>
        </p:nvSpPr>
        <p:spPr>
          <a:xfrm>
            <a:off x="9702746" y="5779391"/>
            <a:ext cx="94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BaTiO</a:t>
            </a:r>
            <a:r>
              <a:rPr lang="en-US" baseline="-25000" dirty="0"/>
              <a:t>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162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025FCE-D668-D34C-AC1A-1F3AD22AF40C}"/>
              </a:ext>
            </a:extLst>
          </p:cNvPr>
          <p:cNvCxnSpPr>
            <a:cxnSpLocks/>
          </p:cNvCxnSpPr>
          <p:nvPr/>
        </p:nvCxnSpPr>
        <p:spPr>
          <a:xfrm>
            <a:off x="10743027" y="4670439"/>
            <a:ext cx="10058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D67996E4-A98A-AA49-8BB2-D9CA4BBDCDBE}"/>
              </a:ext>
            </a:extLst>
          </p:cNvPr>
          <p:cNvSpPr txBox="1"/>
          <p:nvPr/>
        </p:nvSpPr>
        <p:spPr>
          <a:xfrm>
            <a:off x="10975143" y="4336274"/>
            <a:ext cx="77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 µm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DB1DBEF-D720-9041-A7C6-66D24B177BFA}"/>
              </a:ext>
            </a:extLst>
          </p:cNvPr>
          <p:cNvSpPr txBox="1"/>
          <p:nvPr/>
        </p:nvSpPr>
        <p:spPr>
          <a:xfrm>
            <a:off x="1983548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0% Al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3547EA2-FF6A-0A46-9065-0F0E5C67556A}"/>
              </a:ext>
            </a:extLst>
          </p:cNvPr>
          <p:cNvSpPr txBox="1"/>
          <p:nvPr/>
        </p:nvSpPr>
        <p:spPr>
          <a:xfrm>
            <a:off x="6526892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2% Al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490CB78-EE41-5845-93BB-7E407B1A7C64}"/>
              </a:ext>
            </a:extLst>
          </p:cNvPr>
          <p:cNvSpPr txBox="1"/>
          <p:nvPr/>
        </p:nvSpPr>
        <p:spPr>
          <a:xfrm>
            <a:off x="4259650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1% Al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62F3D13-084A-CB4A-BB08-2420AA1BDA57}"/>
              </a:ext>
            </a:extLst>
          </p:cNvPr>
          <p:cNvSpPr txBox="1"/>
          <p:nvPr/>
        </p:nvSpPr>
        <p:spPr>
          <a:xfrm>
            <a:off x="8850367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3% Al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EBFD80C-D4DA-484F-B0D6-BC98ECDAD953}"/>
              </a:ext>
            </a:extLst>
          </p:cNvPr>
          <p:cNvSpPr txBox="1"/>
          <p:nvPr/>
        </p:nvSpPr>
        <p:spPr>
          <a:xfrm>
            <a:off x="358687" y="1320602"/>
            <a:ext cx="886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900 °C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F6A8DBB-8C3B-9D45-BEF3-F12E621DA16E}"/>
              </a:ext>
            </a:extLst>
          </p:cNvPr>
          <p:cNvSpPr txBox="1"/>
          <p:nvPr/>
        </p:nvSpPr>
        <p:spPr>
          <a:xfrm>
            <a:off x="239090" y="3472954"/>
            <a:ext cx="998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1000 °C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3047E7E-4611-9649-9633-B18B2BB6783E}"/>
              </a:ext>
            </a:extLst>
          </p:cNvPr>
          <p:cNvSpPr txBox="1"/>
          <p:nvPr/>
        </p:nvSpPr>
        <p:spPr>
          <a:xfrm>
            <a:off x="239090" y="5564908"/>
            <a:ext cx="1005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1100 °C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AADD52F-7176-E741-B835-B5783BC59665}"/>
              </a:ext>
            </a:extLst>
          </p:cNvPr>
          <p:cNvSpPr txBox="1"/>
          <p:nvPr/>
        </p:nvSpPr>
        <p:spPr>
          <a:xfrm>
            <a:off x="10637518" y="5039771"/>
            <a:ext cx="1448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SrTiO</a:t>
            </a:r>
            <a:r>
              <a:rPr lang="en-US" baseline="-25000" dirty="0"/>
              <a:t>3</a:t>
            </a:r>
            <a:r>
              <a:rPr lang="en-US" dirty="0"/>
              <a:t>+Al</a:t>
            </a:r>
            <a:r>
              <a:rPr lang="en-US" baseline="-25000" dirty="0"/>
              <a:t>2</a:t>
            </a:r>
            <a:r>
              <a:rPr lang="en-US" dirty="0"/>
              <a:t>O</a:t>
            </a:r>
            <a:r>
              <a:rPr lang="en-US" baseline="-25000" dirty="0"/>
              <a:t>3</a:t>
            </a:r>
            <a:r>
              <a:rPr lang="en-US" dirty="0"/>
              <a:t>+KCl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8F4CBB-171D-984F-A7FF-DD090E85A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" b="288"/>
          <a:stretch/>
        </p:blipFill>
        <p:spPr>
          <a:xfrm>
            <a:off x="1155712" y="407103"/>
            <a:ext cx="2328822" cy="21461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C13B0B-4AF5-9D43-ACA0-2EDDA62BAC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866" r="25720" b="6411"/>
          <a:stretch/>
        </p:blipFill>
        <p:spPr>
          <a:xfrm>
            <a:off x="3463136" y="407101"/>
            <a:ext cx="2323950" cy="21523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0AC159-71CB-FE4E-9D0B-72FB66C49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1781" y="400937"/>
            <a:ext cx="2323950" cy="21523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E03491-39B9-9A41-95C2-B6BD30D8AB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85" b="11358"/>
          <a:stretch/>
        </p:blipFill>
        <p:spPr>
          <a:xfrm>
            <a:off x="8075252" y="400913"/>
            <a:ext cx="2323951" cy="21523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85778DE-324F-7E40-8D0A-D33D0682CC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066" r="6720" b="37414"/>
          <a:stretch/>
        </p:blipFill>
        <p:spPr>
          <a:xfrm>
            <a:off x="1163456" y="2551255"/>
            <a:ext cx="2323951" cy="21523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90318C4-6EA2-BE46-A8A6-82312C45359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701" t="17887" b="26599"/>
          <a:stretch/>
        </p:blipFill>
        <p:spPr>
          <a:xfrm>
            <a:off x="3463136" y="2549186"/>
            <a:ext cx="2328820" cy="215235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95DAEE7-9EF1-1E43-9D5B-33455E9A3F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26" b="11083"/>
          <a:stretch/>
        </p:blipFill>
        <p:spPr>
          <a:xfrm>
            <a:off x="5766759" y="2542997"/>
            <a:ext cx="2328821" cy="215234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14F81BF-A709-274A-A5B4-C5E029906D8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33" t="1" b="2055"/>
          <a:stretch/>
        </p:blipFill>
        <p:spPr>
          <a:xfrm>
            <a:off x="8071651" y="2536801"/>
            <a:ext cx="2328821" cy="215234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71C79D6-ADA0-A44F-9CA4-A03F8E1D141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6010" b="5826"/>
          <a:stretch/>
        </p:blipFill>
        <p:spPr>
          <a:xfrm>
            <a:off x="1163456" y="4695392"/>
            <a:ext cx="2328822" cy="214823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8BC99EC-12EA-EA41-9DD4-ADBC2D0694B6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0291" b="19982"/>
          <a:stretch/>
        </p:blipFill>
        <p:spPr>
          <a:xfrm>
            <a:off x="3464626" y="4670439"/>
            <a:ext cx="2328821" cy="215234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16900B60-6F80-5340-B68A-5C582807D23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1639" b="11296"/>
          <a:stretch/>
        </p:blipFill>
        <p:spPr>
          <a:xfrm>
            <a:off x="5763465" y="4670441"/>
            <a:ext cx="2328821" cy="215234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81530C8-C20E-7246-AD95-64283665474F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-1" r="45418" b="45092"/>
          <a:stretch/>
        </p:blipFill>
        <p:spPr>
          <a:xfrm>
            <a:off x="8076521" y="4670411"/>
            <a:ext cx="2323950" cy="215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976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8B7B56-CFA1-1942-8D8E-FB6F404699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" r="18809" b="18281"/>
          <a:stretch/>
        </p:blipFill>
        <p:spPr>
          <a:xfrm>
            <a:off x="1188703" y="400961"/>
            <a:ext cx="2295834" cy="2152352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025FCE-D668-D34C-AC1A-1F3AD22AF40C}"/>
              </a:ext>
            </a:extLst>
          </p:cNvPr>
          <p:cNvCxnSpPr>
            <a:cxnSpLocks/>
          </p:cNvCxnSpPr>
          <p:nvPr/>
        </p:nvCxnSpPr>
        <p:spPr>
          <a:xfrm>
            <a:off x="10743027" y="4670439"/>
            <a:ext cx="10058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501D7DC5-CE5C-0441-828D-242DD1ED75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42" t="20615" r="27620" b="18958"/>
          <a:stretch/>
        </p:blipFill>
        <p:spPr>
          <a:xfrm>
            <a:off x="3484537" y="400955"/>
            <a:ext cx="2323950" cy="215235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A5C06B-69B7-8E41-BF53-ACEF7D6CE1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1" t="29231" r="35464" b="7336"/>
          <a:stretch/>
        </p:blipFill>
        <p:spPr>
          <a:xfrm>
            <a:off x="5752257" y="400950"/>
            <a:ext cx="2323951" cy="215235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E59D141-D98E-BA45-B09C-D717273504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026" r="68066" b="27848"/>
          <a:stretch/>
        </p:blipFill>
        <p:spPr>
          <a:xfrm>
            <a:off x="8076207" y="400961"/>
            <a:ext cx="2323950" cy="215235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223BF1B-5300-D344-AB4C-7E95CA02423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801" t="5335" r="11634" b="18735"/>
          <a:stretch/>
        </p:blipFill>
        <p:spPr>
          <a:xfrm>
            <a:off x="1188703" y="2553304"/>
            <a:ext cx="2295834" cy="215235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FCE559B-F166-524F-9DF7-FDF3AD65D5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0323" b="28169"/>
          <a:stretch/>
        </p:blipFill>
        <p:spPr>
          <a:xfrm>
            <a:off x="3484536" y="2553295"/>
            <a:ext cx="2267721" cy="215235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A499BA80-3BBC-FF4B-8FFA-F674CA21720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7158" b="56901"/>
          <a:stretch/>
        </p:blipFill>
        <p:spPr>
          <a:xfrm>
            <a:off x="5752256" y="2553295"/>
            <a:ext cx="2323951" cy="2152352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4406872-3DD7-174E-AFF0-3DDEF837CC0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1118" r="14799" b="25475"/>
          <a:stretch/>
        </p:blipFill>
        <p:spPr>
          <a:xfrm>
            <a:off x="8076206" y="2553296"/>
            <a:ext cx="2323951" cy="215234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60C1CE7-14DF-9A4E-828E-F29D0877811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9325" t="12019" r="36891" b="43934"/>
          <a:stretch/>
        </p:blipFill>
        <p:spPr>
          <a:xfrm>
            <a:off x="1188703" y="4705642"/>
            <a:ext cx="2323950" cy="215235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333034D-5873-1244-984A-3869D297F925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22926" r="32457" b="6567"/>
          <a:stretch/>
        </p:blipFill>
        <p:spPr>
          <a:xfrm>
            <a:off x="3512653" y="4705644"/>
            <a:ext cx="2239603" cy="2152349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5927203-8B6E-F64C-8F13-E1C71CDF832E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9363" r="19242" b="9361"/>
          <a:stretch/>
        </p:blipFill>
        <p:spPr>
          <a:xfrm>
            <a:off x="5752255" y="4705625"/>
            <a:ext cx="2322999" cy="2152355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E1BFDF41-FC17-DB4B-BE70-CD5A1691E61B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4679" b="24229"/>
          <a:stretch/>
        </p:blipFill>
        <p:spPr>
          <a:xfrm>
            <a:off x="8075254" y="4705606"/>
            <a:ext cx="2323951" cy="215235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D67996E4-A98A-AA49-8BB2-D9CA4BBDCDBE}"/>
              </a:ext>
            </a:extLst>
          </p:cNvPr>
          <p:cNvSpPr txBox="1"/>
          <p:nvPr/>
        </p:nvSpPr>
        <p:spPr>
          <a:xfrm>
            <a:off x="10975143" y="4336274"/>
            <a:ext cx="77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 µm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DB1DBEF-D720-9041-A7C6-66D24B177BFA}"/>
              </a:ext>
            </a:extLst>
          </p:cNvPr>
          <p:cNvSpPr txBox="1"/>
          <p:nvPr/>
        </p:nvSpPr>
        <p:spPr>
          <a:xfrm>
            <a:off x="1983548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0% Al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3547EA2-FF6A-0A46-9065-0F0E5C67556A}"/>
              </a:ext>
            </a:extLst>
          </p:cNvPr>
          <p:cNvSpPr txBox="1"/>
          <p:nvPr/>
        </p:nvSpPr>
        <p:spPr>
          <a:xfrm>
            <a:off x="6526892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2% Al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490CB78-EE41-5845-93BB-7E407B1A7C64}"/>
              </a:ext>
            </a:extLst>
          </p:cNvPr>
          <p:cNvSpPr txBox="1"/>
          <p:nvPr/>
        </p:nvSpPr>
        <p:spPr>
          <a:xfrm>
            <a:off x="4259650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1% Al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62F3D13-084A-CB4A-BB08-2420AA1BDA57}"/>
              </a:ext>
            </a:extLst>
          </p:cNvPr>
          <p:cNvSpPr txBox="1"/>
          <p:nvPr/>
        </p:nvSpPr>
        <p:spPr>
          <a:xfrm>
            <a:off x="8850367" y="0"/>
            <a:ext cx="773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3% Al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EBFD80C-D4DA-484F-B0D6-BC98ECDAD953}"/>
              </a:ext>
            </a:extLst>
          </p:cNvPr>
          <p:cNvSpPr txBox="1"/>
          <p:nvPr/>
        </p:nvSpPr>
        <p:spPr>
          <a:xfrm>
            <a:off x="358687" y="1320602"/>
            <a:ext cx="886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900 °C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F6A8DBB-8C3B-9D45-BEF3-F12E621DA16E}"/>
              </a:ext>
            </a:extLst>
          </p:cNvPr>
          <p:cNvSpPr txBox="1"/>
          <p:nvPr/>
        </p:nvSpPr>
        <p:spPr>
          <a:xfrm>
            <a:off x="239090" y="3472954"/>
            <a:ext cx="998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1000 °C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3047E7E-4611-9649-9633-B18B2BB6783E}"/>
              </a:ext>
            </a:extLst>
          </p:cNvPr>
          <p:cNvSpPr txBox="1"/>
          <p:nvPr/>
        </p:nvSpPr>
        <p:spPr>
          <a:xfrm>
            <a:off x="239090" y="5564908"/>
            <a:ext cx="1005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1100 °C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AADD52F-7176-E741-B835-B5783BC59665}"/>
              </a:ext>
            </a:extLst>
          </p:cNvPr>
          <p:cNvSpPr txBox="1"/>
          <p:nvPr/>
        </p:nvSpPr>
        <p:spPr>
          <a:xfrm>
            <a:off x="10637518" y="5039771"/>
            <a:ext cx="1448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SrTiO</a:t>
            </a:r>
            <a:r>
              <a:rPr lang="en-US" baseline="-25000" dirty="0"/>
              <a:t>3</a:t>
            </a:r>
            <a:r>
              <a:rPr lang="en-US" dirty="0"/>
              <a:t>+Al</a:t>
            </a:r>
            <a:r>
              <a:rPr lang="en-US" baseline="-25000" dirty="0"/>
              <a:t>2</a:t>
            </a:r>
            <a:r>
              <a:rPr lang="en-US" dirty="0"/>
              <a:t>O</a:t>
            </a:r>
            <a:r>
              <a:rPr lang="en-US" baseline="-25000" dirty="0"/>
              <a:t>3</a:t>
            </a:r>
            <a:r>
              <a:rPr lang="en-US" dirty="0"/>
              <a:t>+SrCl</a:t>
            </a:r>
            <a:r>
              <a:rPr lang="en-US" baseline="-25000" dirty="0"/>
              <a:t>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7227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59371F-CD7C-5348-BB5B-29C7B418F0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39" b="11296"/>
          <a:stretch/>
        </p:blipFill>
        <p:spPr>
          <a:xfrm>
            <a:off x="185159" y="367761"/>
            <a:ext cx="5910841" cy="54629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2910F3-6E74-6D4C-8EAF-7E635DB6C3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63" r="19242" b="9361"/>
          <a:stretch/>
        </p:blipFill>
        <p:spPr>
          <a:xfrm>
            <a:off x="6295977" y="367761"/>
            <a:ext cx="5896023" cy="54629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541A14-DA81-2C49-AA2B-5B682CE596A4}"/>
              </a:ext>
            </a:extLst>
          </p:cNvPr>
          <p:cNvSpPr txBox="1"/>
          <p:nvPr/>
        </p:nvSpPr>
        <p:spPr>
          <a:xfrm>
            <a:off x="2773320" y="5966086"/>
            <a:ext cx="734518" cy="37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K211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216554-04B7-1745-9BEF-5FE220059650}"/>
              </a:ext>
            </a:extLst>
          </p:cNvPr>
          <p:cNvSpPr txBox="1"/>
          <p:nvPr/>
        </p:nvSpPr>
        <p:spPr>
          <a:xfrm>
            <a:off x="8876729" y="5966086"/>
            <a:ext cx="734518" cy="37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S211</a:t>
            </a:r>
          </a:p>
        </p:txBody>
      </p:sp>
    </p:spTree>
    <p:extLst>
      <p:ext uri="{BB962C8B-B14F-4D97-AF65-F5344CB8AC3E}">
        <p14:creationId xmlns:p14="http://schemas.microsoft.com/office/powerpoint/2010/main" val="4082112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1796AF1-F0A7-6C42-985D-3A8D286722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591691"/>
              </p:ext>
            </p:extLst>
          </p:nvPr>
        </p:nvGraphicFramePr>
        <p:xfrm>
          <a:off x="1384978" y="2382221"/>
          <a:ext cx="3870324" cy="1981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35162">
                  <a:extLst>
                    <a:ext uri="{9D8B030D-6E8A-4147-A177-3AD203B41FA5}">
                      <a16:colId xmlns:a16="http://schemas.microsoft.com/office/drawing/2014/main" val="1202069011"/>
                    </a:ext>
                  </a:extLst>
                </a:gridCol>
                <a:gridCol w="1935162">
                  <a:extLst>
                    <a:ext uri="{9D8B030D-6E8A-4147-A177-3AD203B41FA5}">
                      <a16:colId xmlns:a16="http://schemas.microsoft.com/office/drawing/2014/main" val="27477612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Ion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Ionic radius, pm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9244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Al</a:t>
                      </a:r>
                      <a:r>
                        <a:rPr lang="en-US" sz="2000" baseline="30000" dirty="0"/>
                        <a:t>3+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67.5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8991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Ti</a:t>
                      </a:r>
                      <a:r>
                        <a:rPr lang="en-US" sz="2000" baseline="30000" dirty="0"/>
                        <a:t>4+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74.5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3674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K</a:t>
                      </a:r>
                      <a:r>
                        <a:rPr lang="en-US" sz="2000" baseline="30000" dirty="0"/>
                        <a:t>+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152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2079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Sr</a:t>
                      </a:r>
                      <a:r>
                        <a:rPr lang="en-US" sz="2000" baseline="30000" dirty="0"/>
                        <a:t>2+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132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14707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F72F2E5-A2D0-EC40-B7F7-0243A10CB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572851"/>
              </p:ext>
            </p:extLst>
          </p:nvPr>
        </p:nvGraphicFramePr>
        <p:xfrm>
          <a:off x="5721246" y="2834640"/>
          <a:ext cx="6096000" cy="1188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1266020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57205913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339978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Salt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Melting point, °C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Boiling point, °C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9920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KCl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770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1420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1190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SrCl</a:t>
                      </a:r>
                      <a:r>
                        <a:rPr lang="en-US" sz="2000" baseline="-25000" dirty="0"/>
                        <a:t>2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874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1250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515055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471F659-52BA-8546-A17A-51E01632336B}"/>
              </a:ext>
            </a:extLst>
          </p:cNvPr>
          <p:cNvSpPr txBox="1"/>
          <p:nvPr/>
        </p:nvSpPr>
        <p:spPr>
          <a:xfrm>
            <a:off x="719528" y="704538"/>
            <a:ext cx="6071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 doping might have affected the crystallization: XPS, XRD</a:t>
            </a:r>
          </a:p>
        </p:txBody>
      </p:sp>
    </p:spTree>
    <p:extLst>
      <p:ext uri="{BB962C8B-B14F-4D97-AF65-F5344CB8AC3E}">
        <p14:creationId xmlns:p14="http://schemas.microsoft.com/office/powerpoint/2010/main" val="23951505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832213"/>
              </p:ext>
            </p:extLst>
          </p:nvPr>
        </p:nvGraphicFramePr>
        <p:xfrm>
          <a:off x="238000" y="1178886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pH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6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CC3305-D828-1B48-B3B1-30BF57AC3101}"/>
              </a:ext>
            </a:extLst>
          </p:cNvPr>
          <p:cNvSpPr txBox="1"/>
          <p:nvPr/>
        </p:nvSpPr>
        <p:spPr>
          <a:xfrm>
            <a:off x="238000" y="6348436"/>
            <a:ext cx="7604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Average value ± Standard deviation:  695 ± 146 𝝻mol/(g h) ~21%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EF6C0B-1B57-8047-B85F-E876E9B13E0C}"/>
              </a:ext>
            </a:extLst>
          </p:cNvPr>
          <p:cNvSpPr txBox="1"/>
          <p:nvPr/>
        </p:nvSpPr>
        <p:spPr>
          <a:xfrm>
            <a:off x="554636" y="387320"/>
            <a:ext cx="5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Annealing temperature: 1000 °C/1100 °C best </a:t>
            </a:r>
          </a:p>
        </p:txBody>
      </p:sp>
    </p:spTree>
    <p:extLst>
      <p:ext uri="{BB962C8B-B14F-4D97-AF65-F5344CB8AC3E}">
        <p14:creationId xmlns:p14="http://schemas.microsoft.com/office/powerpoint/2010/main" val="14722531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284463"/>
              </p:ext>
            </p:extLst>
          </p:nvPr>
        </p:nvGraphicFramePr>
        <p:xfrm>
          <a:off x="238000" y="1178886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pH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S39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S310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S011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S111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S211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is-I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S311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6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chemeClr val="accent4">
                        <a:alpha val="9804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chemeClr val="accent2">
                        <a:lumMod val="75000"/>
                        <a:alpha val="9804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CC3305-D828-1B48-B3B1-30BF57AC3101}"/>
              </a:ext>
            </a:extLst>
          </p:cNvPr>
          <p:cNvSpPr txBox="1"/>
          <p:nvPr/>
        </p:nvSpPr>
        <p:spPr>
          <a:xfrm>
            <a:off x="238000" y="6348436"/>
            <a:ext cx="7604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Average value ± Standard deviation:  695 ± 146 𝝻mol/(g h) ~21%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EF6C0B-1B57-8047-B85F-E876E9B13E0C}"/>
              </a:ext>
            </a:extLst>
          </p:cNvPr>
          <p:cNvSpPr txBox="1"/>
          <p:nvPr/>
        </p:nvSpPr>
        <p:spPr>
          <a:xfrm>
            <a:off x="554636" y="387320"/>
            <a:ext cx="8379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Doping concentration: molar ratio Al</a:t>
            </a:r>
            <a:r>
              <a:rPr lang="en-US" baseline="-25000" dirty="0"/>
              <a:t>2</a:t>
            </a:r>
            <a:r>
              <a:rPr lang="en-US" dirty="0"/>
              <a:t>O</a:t>
            </a:r>
            <a:r>
              <a:rPr lang="en-US" baseline="-25000" dirty="0"/>
              <a:t>3</a:t>
            </a:r>
            <a:r>
              <a:rPr lang="en-US" dirty="0"/>
              <a:t>: SrTiO</a:t>
            </a:r>
            <a:r>
              <a:rPr lang="en-US" baseline="-25000" dirty="0"/>
              <a:t>3</a:t>
            </a:r>
            <a:r>
              <a:rPr lang="en-US" dirty="0"/>
              <a:t> =2% or 3% (surface area)</a:t>
            </a:r>
          </a:p>
        </p:txBody>
      </p:sp>
    </p:spTree>
    <p:extLst>
      <p:ext uri="{BB962C8B-B14F-4D97-AF65-F5344CB8AC3E}">
        <p14:creationId xmlns:p14="http://schemas.microsoft.com/office/powerpoint/2010/main" val="27279184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5EB223-6937-6348-B6F9-7EF43C751C5D}"/>
              </a:ext>
            </a:extLst>
          </p:cNvPr>
          <p:cNvSpPr txBox="1"/>
          <p:nvPr/>
        </p:nvSpPr>
        <p:spPr>
          <a:xfrm>
            <a:off x="0" y="5824604"/>
            <a:ext cx="21043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Calibrated H</a:t>
            </a:r>
            <a:r>
              <a:rPr lang="en-US" baseline="-25000" dirty="0"/>
              <a:t>2</a:t>
            </a:r>
            <a:r>
              <a:rPr lang="en-US" dirty="0"/>
              <a:t> range: 5 to 50 </a:t>
            </a:r>
            <a:r>
              <a:rPr lang="en-US" dirty="0" err="1"/>
              <a:t>vol</a:t>
            </a:r>
            <a:r>
              <a:rPr lang="en-US" dirty="0"/>
              <a:t>%</a:t>
            </a:r>
          </a:p>
          <a:p>
            <a:r>
              <a:rPr lang="en-US" dirty="0"/>
              <a:t>2.86 to 28.6 𝝻</a:t>
            </a:r>
            <a:r>
              <a:rPr lang="en-US" dirty="0" err="1"/>
              <a:t>mol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1F6C34-65B2-CC42-9A35-9D9A2F74656A}"/>
              </a:ext>
            </a:extLst>
          </p:cNvPr>
          <p:cNvSpPr txBox="1"/>
          <p:nvPr/>
        </p:nvSpPr>
        <p:spPr>
          <a:xfrm>
            <a:off x="2280213" y="5824604"/>
            <a:ext cx="2166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BL: Below Limit</a:t>
            </a:r>
          </a:p>
          <a:p>
            <a:r>
              <a:rPr lang="en-US" dirty="0"/>
              <a:t> (&lt;148 𝝻mol/(g h))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278810"/>
              </p:ext>
            </p:extLst>
          </p:nvPr>
        </p:nvGraphicFramePr>
        <p:xfrm>
          <a:off x="238000" y="789142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738</a:t>
                      </a:r>
                    </a:p>
                  </a:txBody>
                  <a:tcPr marL="9525" marR="9525" marT="9525" marB="0" anchor="ctr">
                    <a:solidFill>
                      <a:srgbClr val="00B05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1726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9F54B5-E4C0-A34B-A690-DDCC59D58AC8}"/>
              </a:ext>
            </a:extLst>
          </p:cNvPr>
          <p:cNvSpPr txBox="1"/>
          <p:nvPr/>
        </p:nvSpPr>
        <p:spPr>
          <a:xfrm>
            <a:off x="238000" y="202654"/>
            <a:ext cx="7287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Domen’s: pH or TiO</a:t>
            </a:r>
            <a:r>
              <a:rPr lang="en-US" baseline="-25000" dirty="0"/>
              <a:t>2</a:t>
            </a:r>
            <a:r>
              <a:rPr lang="en-US" dirty="0"/>
              <a:t> coating ; Try platinization/methanol on other powders</a:t>
            </a:r>
          </a:p>
        </p:txBody>
      </p:sp>
    </p:spTree>
    <p:extLst>
      <p:ext uri="{BB962C8B-B14F-4D97-AF65-F5344CB8AC3E}">
        <p14:creationId xmlns:p14="http://schemas.microsoft.com/office/powerpoint/2010/main" val="15783552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990E5B-2C9B-084E-A416-A2A3CFBE7C79}"/>
              </a:ext>
            </a:extLst>
          </p:cNvPr>
          <p:cNvSpPr txBox="1"/>
          <p:nvPr/>
        </p:nvSpPr>
        <p:spPr>
          <a:xfrm>
            <a:off x="594360" y="518160"/>
            <a:ext cx="588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potential of TiO</a:t>
            </a:r>
            <a:r>
              <a:rPr lang="en-US" baseline="-25000" dirty="0"/>
              <a:t>2</a:t>
            </a:r>
            <a:r>
              <a:rPr lang="en-US" dirty="0"/>
              <a:t> coating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832BD3-B33F-544F-9175-5D34081097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563" y="2949787"/>
            <a:ext cx="3855720" cy="38931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9F1D51-DC41-9142-A7C6-D98CC4A88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9283" y="2610908"/>
            <a:ext cx="4197202" cy="423203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B301768-947A-2B46-BD57-F728D4677221}"/>
              </a:ext>
            </a:extLst>
          </p:cNvPr>
          <p:cNvGrpSpPr>
            <a:grpSpLocks noChangeAspect="1"/>
          </p:cNvGrpSpPr>
          <p:nvPr/>
        </p:nvGrpSpPr>
        <p:grpSpPr>
          <a:xfrm>
            <a:off x="4265303" y="4508094"/>
            <a:ext cx="2519960" cy="2334847"/>
            <a:chOff x="4535318" y="3136106"/>
            <a:chExt cx="2322999" cy="215235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E4B751F-8F2B-EA40-9E73-A7188173496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9363" r="19242" b="9361"/>
            <a:stretch/>
          </p:blipFill>
          <p:spPr>
            <a:xfrm>
              <a:off x="4535318" y="3136106"/>
              <a:ext cx="2322999" cy="2152355"/>
            </a:xfrm>
            <a:prstGeom prst="rect">
              <a:avLst/>
            </a:prstGeom>
          </p:spPr>
        </p:pic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E2ECB1A-EC02-B94B-9D85-F4DD968727BB}"/>
                </a:ext>
              </a:extLst>
            </p:cNvPr>
            <p:cNvCxnSpPr>
              <a:cxnSpLocks/>
            </p:cNvCxnSpPr>
            <p:nvPr/>
          </p:nvCxnSpPr>
          <p:spPr>
            <a:xfrm>
              <a:off x="5744707" y="5125540"/>
              <a:ext cx="1005840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AF98371-E185-BA4A-A825-A7444D322AA4}"/>
                </a:ext>
              </a:extLst>
            </p:cNvPr>
            <p:cNvSpPr txBox="1"/>
            <p:nvPr/>
          </p:nvSpPr>
          <p:spPr>
            <a:xfrm>
              <a:off x="5976823" y="4791375"/>
              <a:ext cx="773724" cy="36883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</a:rPr>
                <a:t>2 µm</a:t>
              </a:r>
            </a:p>
          </p:txBody>
        </p:sp>
      </p:grp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62325F1-CBE1-FC45-9290-04F5103F53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812970"/>
              </p:ext>
            </p:extLst>
          </p:nvPr>
        </p:nvGraphicFramePr>
        <p:xfrm>
          <a:off x="5829029" y="235100"/>
          <a:ext cx="6104826" cy="2194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4942">
                  <a:extLst>
                    <a:ext uri="{9D8B030D-6E8A-4147-A177-3AD203B41FA5}">
                      <a16:colId xmlns:a16="http://schemas.microsoft.com/office/drawing/2014/main" val="3191059002"/>
                    </a:ext>
                  </a:extLst>
                </a:gridCol>
                <a:gridCol w="2034942">
                  <a:extLst>
                    <a:ext uri="{9D8B030D-6E8A-4147-A177-3AD203B41FA5}">
                      <a16:colId xmlns:a16="http://schemas.microsoft.com/office/drawing/2014/main" val="1202227723"/>
                    </a:ext>
                  </a:extLst>
                </a:gridCol>
                <a:gridCol w="2034942">
                  <a:extLst>
                    <a:ext uri="{9D8B030D-6E8A-4147-A177-3AD203B41FA5}">
                      <a16:colId xmlns:a16="http://schemas.microsoft.com/office/drawing/2014/main" val="38987037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Sample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BET surface area,</a:t>
                      </a:r>
                    </a:p>
                    <a:p>
                      <a:pPr algn="ctr"/>
                      <a:r>
                        <a:rPr lang="en-US" sz="2000" dirty="0"/>
                        <a:t> m</a:t>
                      </a:r>
                      <a:r>
                        <a:rPr lang="en-US" sz="2000" baseline="30000" dirty="0"/>
                        <a:t>2</a:t>
                      </a:r>
                      <a:r>
                        <a:rPr lang="en-US" sz="2000" baseline="0" dirty="0"/>
                        <a:t>/g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Hydrogen generation rate, µmol/g/h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3011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STO/TiO</a:t>
                      </a:r>
                      <a:r>
                        <a:rPr lang="en-US" sz="2000" baseline="-25000" dirty="0"/>
                        <a:t>2</a:t>
                      </a:r>
                      <a:r>
                        <a:rPr lang="en-US" sz="2000" baseline="0" dirty="0"/>
                        <a:t> 600 °C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212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73065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BTO core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0.8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36675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STO core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0.5</a:t>
                      </a:r>
                    </a:p>
                  </a:txBody>
                  <a:tcPr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29958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163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FCC27B7-1A1A-D248-9B79-7B63F4E04A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858388"/>
              </p:ext>
            </p:extLst>
          </p:nvPr>
        </p:nvGraphicFramePr>
        <p:xfrm>
          <a:off x="0" y="993861"/>
          <a:ext cx="12158665" cy="225797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31733">
                  <a:extLst>
                    <a:ext uri="{9D8B030D-6E8A-4147-A177-3AD203B41FA5}">
                      <a16:colId xmlns:a16="http://schemas.microsoft.com/office/drawing/2014/main" val="2355214590"/>
                    </a:ext>
                  </a:extLst>
                </a:gridCol>
                <a:gridCol w="2431733">
                  <a:extLst>
                    <a:ext uri="{9D8B030D-6E8A-4147-A177-3AD203B41FA5}">
                      <a16:colId xmlns:a16="http://schemas.microsoft.com/office/drawing/2014/main" val="3398800189"/>
                    </a:ext>
                  </a:extLst>
                </a:gridCol>
                <a:gridCol w="2431733">
                  <a:extLst>
                    <a:ext uri="{9D8B030D-6E8A-4147-A177-3AD203B41FA5}">
                      <a16:colId xmlns:a16="http://schemas.microsoft.com/office/drawing/2014/main" val="2527904303"/>
                    </a:ext>
                  </a:extLst>
                </a:gridCol>
                <a:gridCol w="2431733">
                  <a:extLst>
                    <a:ext uri="{9D8B030D-6E8A-4147-A177-3AD203B41FA5}">
                      <a16:colId xmlns:a16="http://schemas.microsoft.com/office/drawing/2014/main" val="2616435907"/>
                    </a:ext>
                  </a:extLst>
                </a:gridCol>
                <a:gridCol w="2431733">
                  <a:extLst>
                    <a:ext uri="{9D8B030D-6E8A-4147-A177-3AD203B41FA5}">
                      <a16:colId xmlns:a16="http://schemas.microsoft.com/office/drawing/2014/main" val="3473622999"/>
                    </a:ext>
                  </a:extLst>
                </a:gridCol>
              </a:tblGrid>
              <a:tr h="79493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PTO:Al</a:t>
                      </a:r>
                      <a:r>
                        <a:rPr lang="en-US" baseline="-25000" dirty="0"/>
                        <a:t>2</a:t>
                      </a:r>
                      <a:r>
                        <a:rPr lang="en-US" dirty="0"/>
                        <a:t>O</a:t>
                      </a:r>
                      <a:r>
                        <a:rPr lang="en-US" baseline="-25000" dirty="0"/>
                        <a:t>3</a:t>
                      </a:r>
                      <a:r>
                        <a:rPr lang="en-US" dirty="0"/>
                        <a:t>:PbCl</a:t>
                      </a:r>
                      <a:r>
                        <a:rPr lang="en-US" baseline="-25000" dirty="0"/>
                        <a:t>2</a:t>
                      </a:r>
                      <a:r>
                        <a:rPr lang="en-US" baseline="0" dirty="0"/>
                        <a:t> (molar ratio)</a:t>
                      </a:r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Annealing temperature (°C)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Salt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Cocatalyst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Scavenger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3454459"/>
                  </a:ext>
                </a:extLst>
              </a:tr>
              <a:tr h="3223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1:0:10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600/700/800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PbCl</a:t>
                      </a:r>
                      <a:r>
                        <a:rPr lang="en-US" baseline="-25000" dirty="0"/>
                        <a:t>2</a:t>
                      </a:r>
                      <a:endParaRPr lang="en-US" dirty="0"/>
                    </a:p>
                  </a:txBody>
                  <a:tcPr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Rh 0.1wt%, Cr 0.1 wt%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None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035830"/>
                  </a:ext>
                </a:extLst>
              </a:tr>
              <a:tr h="3223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1:0.01:10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800/900/1000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KCl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9897222"/>
                  </a:ext>
                </a:extLst>
              </a:tr>
              <a:tr h="3223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1:0.02:10</a:t>
                      </a:r>
                    </a:p>
                  </a:txBody>
                  <a:tcPr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7666511"/>
                  </a:ext>
                </a:extLst>
              </a:tr>
              <a:tr h="3223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1:0.03:10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746058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A5271C95-6050-3748-88D6-ED3FF9F61984}"/>
              </a:ext>
            </a:extLst>
          </p:cNvPr>
          <p:cNvSpPr txBox="1"/>
          <p:nvPr/>
        </p:nvSpPr>
        <p:spPr>
          <a:xfrm>
            <a:off x="137160" y="335280"/>
            <a:ext cx="4389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Try Al doped PbTiO</a:t>
            </a:r>
            <a:r>
              <a:rPr lang="en-US" baseline="-25000" dirty="0"/>
              <a:t>3</a:t>
            </a:r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1111C4A-52C2-2346-8690-7B808DF6AD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058787"/>
              </p:ext>
            </p:extLst>
          </p:nvPr>
        </p:nvGraphicFramePr>
        <p:xfrm>
          <a:off x="0" y="3753821"/>
          <a:ext cx="4987923" cy="18897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62641">
                  <a:extLst>
                    <a:ext uri="{9D8B030D-6E8A-4147-A177-3AD203B41FA5}">
                      <a16:colId xmlns:a16="http://schemas.microsoft.com/office/drawing/2014/main" val="2212660204"/>
                    </a:ext>
                  </a:extLst>
                </a:gridCol>
                <a:gridCol w="1662641">
                  <a:extLst>
                    <a:ext uri="{9D8B030D-6E8A-4147-A177-3AD203B41FA5}">
                      <a16:colId xmlns:a16="http://schemas.microsoft.com/office/drawing/2014/main" val="3572059139"/>
                    </a:ext>
                  </a:extLst>
                </a:gridCol>
                <a:gridCol w="1662641">
                  <a:extLst>
                    <a:ext uri="{9D8B030D-6E8A-4147-A177-3AD203B41FA5}">
                      <a16:colId xmlns:a16="http://schemas.microsoft.com/office/drawing/2014/main" val="2339978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Salt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Melting point, °C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Boiling point, °C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9920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KCl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770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1420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1190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SrCl</a:t>
                      </a:r>
                      <a:r>
                        <a:rPr lang="en-US" sz="2000" baseline="-25000" dirty="0"/>
                        <a:t>2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874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1250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51505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/>
                        <a:t>PbCl</a:t>
                      </a:r>
                      <a:r>
                        <a:rPr lang="en-US" sz="2000" baseline="-25000" dirty="0"/>
                        <a:t>2</a:t>
                      </a:r>
                      <a:endParaRPr lang="en-US" sz="2000" dirty="0"/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501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950</a:t>
                      </a:r>
                    </a:p>
                  </a:txBody>
                  <a:tcPr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468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49842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6B83980-DF9E-C748-BD81-3D0ADE913F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979820"/>
              </p:ext>
            </p:extLst>
          </p:nvPr>
        </p:nvGraphicFramePr>
        <p:xfrm>
          <a:off x="-27057" y="0"/>
          <a:ext cx="9310965" cy="41454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20150">
                  <a:extLst>
                    <a:ext uri="{9D8B030D-6E8A-4147-A177-3AD203B41FA5}">
                      <a16:colId xmlns:a16="http://schemas.microsoft.com/office/drawing/2014/main" val="34613431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263107950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51864693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47045512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614414615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1474133632"/>
                    </a:ext>
                  </a:extLst>
                </a:gridCol>
              </a:tblGrid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1.6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250393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618612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Powder/Solution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(mg/ml)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9511045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specific rate (µmol/h/g)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1726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695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212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>
                          <a:effectLst/>
                        </a:rPr>
                        <a:t>512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>
                          <a:effectLst/>
                        </a:rPr>
                        <a:t>665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4888810"/>
                  </a:ext>
                </a:extLst>
              </a:tr>
              <a:tr h="84505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Rate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(µmol/h)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5.52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4.45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1.36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1.64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1.06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8298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9CDBB2F-FA7A-4747-8A6C-A30CA51783DF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1st 6h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CA1C6-4D24-CA41-9295-C514EB6E46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6" y="4145406"/>
            <a:ext cx="4572000" cy="26814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CA46E1-4ACE-B34C-9F6D-920D614202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1996" y="4149700"/>
            <a:ext cx="4572000" cy="2604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E608D42-7583-934E-A7D5-23EE03AE535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9182100" y="4874403"/>
            <a:ext cx="3009900" cy="187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3C6363-3207-AF49-9D3B-E887BF3B904C}"/>
              </a:ext>
            </a:extLst>
          </p:cNvPr>
          <p:cNvSpPr txBox="1"/>
          <p:nvPr/>
        </p:nvSpPr>
        <p:spPr>
          <a:xfrm>
            <a:off x="9998439" y="2398426"/>
            <a:ext cx="1906502" cy="37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3.2 mg/ 0.4 ml</a:t>
            </a:r>
          </a:p>
        </p:txBody>
      </p:sp>
    </p:spTree>
    <p:extLst>
      <p:ext uri="{BB962C8B-B14F-4D97-AF65-F5344CB8AC3E}">
        <p14:creationId xmlns:p14="http://schemas.microsoft.com/office/powerpoint/2010/main" val="41139411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901676"/>
              </p:ext>
            </p:extLst>
          </p:nvPr>
        </p:nvGraphicFramePr>
        <p:xfrm>
          <a:off x="238000" y="639242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775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930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969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995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397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376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770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874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1295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2133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809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1243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2nd 6h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477156-C7A3-1749-A056-E4C19C7CB9C1}"/>
              </a:ext>
            </a:extLst>
          </p:cNvPr>
          <p:cNvSpPr txBox="1"/>
          <p:nvPr/>
        </p:nvSpPr>
        <p:spPr>
          <a:xfrm>
            <a:off x="238000" y="5660678"/>
            <a:ext cx="9700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Effect of salt, annealing temperature, doping concentration, and pH all similar to the 1</a:t>
            </a:r>
            <a:r>
              <a:rPr lang="en-US" baseline="30000" dirty="0"/>
              <a:t>st</a:t>
            </a:r>
            <a:r>
              <a:rPr lang="en-US" dirty="0"/>
              <a:t> run.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D46458-6788-3C46-ADB7-151CD8BC5EDC}"/>
              </a:ext>
            </a:extLst>
          </p:cNvPr>
          <p:cNvSpPr/>
          <p:nvPr/>
        </p:nvSpPr>
        <p:spPr>
          <a:xfrm>
            <a:off x="237999" y="6030010"/>
            <a:ext cx="731704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Average value ± Standard deviation:  943 ± 211 𝝻mol/(g h) ~22%  </a:t>
            </a:r>
          </a:p>
          <a:p>
            <a:r>
              <a:rPr lang="en-US" dirty="0"/>
              <a:t>Average value ± Standard deviation:  695 ± 146 𝝻mol/(g h) ~21% (1</a:t>
            </a:r>
            <a:r>
              <a:rPr lang="en-US" baseline="30000" dirty="0"/>
              <a:t>st</a:t>
            </a:r>
            <a:r>
              <a:rPr lang="en-US" dirty="0"/>
              <a:t> run)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6816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6B83980-DF9E-C748-BD81-3D0ADE913F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5063259"/>
              </p:ext>
            </p:extLst>
          </p:nvPr>
        </p:nvGraphicFramePr>
        <p:xfrm>
          <a:off x="-27057" y="0"/>
          <a:ext cx="9310965" cy="41454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20150">
                  <a:extLst>
                    <a:ext uri="{9D8B030D-6E8A-4147-A177-3AD203B41FA5}">
                      <a16:colId xmlns:a16="http://schemas.microsoft.com/office/drawing/2014/main" val="34613431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263107950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51864693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470455126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2614414615"/>
                    </a:ext>
                  </a:extLst>
                </a:gridCol>
                <a:gridCol w="1318163">
                  <a:extLst>
                    <a:ext uri="{9D8B030D-6E8A-4147-A177-3AD203B41FA5}">
                      <a16:colId xmlns:a16="http://schemas.microsoft.com/office/drawing/2014/main" val="1474133632"/>
                    </a:ext>
                  </a:extLst>
                </a:gridCol>
              </a:tblGrid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1.6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250393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618612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Powder/Solution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(mg/ml)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9511045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specific rate (µmol/h/g)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2133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943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286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711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1243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4888810"/>
                  </a:ext>
                </a:extLst>
              </a:tr>
              <a:tr h="84505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Rate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(µmol/h)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6.83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6.04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1.83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2.27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1.99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8298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9CDBB2F-FA7A-4747-8A6C-A30CA51783DF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2nd 6h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CA1C6-4D24-CA41-9295-C514EB6E46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6" y="4145406"/>
            <a:ext cx="4572000" cy="26814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CA46E1-4ACE-B34C-9F6D-920D614202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1996" y="4149700"/>
            <a:ext cx="4572000" cy="2604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E608D42-7583-934E-A7D5-23EE03AE535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9182100" y="4874403"/>
            <a:ext cx="3009900" cy="187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3C6363-3207-AF49-9D3B-E887BF3B904C}"/>
              </a:ext>
            </a:extLst>
          </p:cNvPr>
          <p:cNvSpPr txBox="1"/>
          <p:nvPr/>
        </p:nvSpPr>
        <p:spPr>
          <a:xfrm>
            <a:off x="9998439" y="2398426"/>
            <a:ext cx="1906502" cy="37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3.2 mg/ 0.4 ml</a:t>
            </a:r>
          </a:p>
        </p:txBody>
      </p:sp>
    </p:spTree>
    <p:extLst>
      <p:ext uri="{BB962C8B-B14F-4D97-AF65-F5344CB8AC3E}">
        <p14:creationId xmlns:p14="http://schemas.microsoft.com/office/powerpoint/2010/main" val="18241199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918209"/>
              </p:ext>
            </p:extLst>
          </p:nvPr>
        </p:nvGraphicFramePr>
        <p:xfrm>
          <a:off x="238000" y="639242"/>
          <a:ext cx="11666941" cy="4954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7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9745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34231">
                <a:tc gridSpan="13">
                  <a:txBody>
                    <a:bodyPr/>
                    <a:lstStyle/>
                    <a:p>
                      <a:pPr algn="ctr" rtl="0" fontAlgn="ctr"/>
                      <a:r>
                        <a:rPr lang="en-US" sz="1600" u="none" strike="noStrike" dirty="0">
                          <a:effectLst/>
                          <a:latin typeface="+mn-lt"/>
                        </a:rPr>
                        <a:t>Hydrogen generation rate, 𝝻mol/(g h)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is-I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370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318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886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364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376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317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4231">
                <a:tc>
                  <a:txBody>
                    <a:bodyPr/>
                    <a:lstStyle/>
                    <a:p>
                      <a:pPr algn="ctr" rtl="0" fontAlgn="ctr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838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r>
                        <a:rPr lang="sk-SK" sz="16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1896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729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1214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260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682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1111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676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</a:t>
                      </a: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444">
                <a:tc>
                  <a:txBody>
                    <a:bodyPr/>
                    <a:lstStyle/>
                    <a:p>
                      <a:pPr algn="ctr" rtl="0" fontAlgn="ctr"/>
                      <a:endParaRPr lang="sk-SK" sz="16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6222" marR="6222" marT="6222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0432FF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11314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842989-7573-D445-9701-1558D2F156C3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2nd 15 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477156-C7A3-1749-A056-E4C19C7CB9C1}"/>
              </a:ext>
            </a:extLst>
          </p:cNvPr>
          <p:cNvSpPr txBox="1"/>
          <p:nvPr/>
        </p:nvSpPr>
        <p:spPr>
          <a:xfrm>
            <a:off x="238000" y="5660678"/>
            <a:ext cx="9700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Effect of salt, annealing temperature, doping concentration, and pH all similar to the 1</a:t>
            </a:r>
            <a:r>
              <a:rPr lang="en-US" baseline="30000" dirty="0"/>
              <a:t>st</a:t>
            </a:r>
            <a:r>
              <a:rPr lang="en-US" dirty="0"/>
              <a:t> run.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D46458-6788-3C46-ADB7-151CD8BC5EDC}"/>
              </a:ext>
            </a:extLst>
          </p:cNvPr>
          <p:cNvSpPr/>
          <p:nvPr/>
        </p:nvSpPr>
        <p:spPr>
          <a:xfrm>
            <a:off x="237999" y="6000030"/>
            <a:ext cx="82764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Average value ± Standard deviation:  876 ± 199 𝝻mol/(g h) ~23% (2</a:t>
            </a:r>
            <a:r>
              <a:rPr lang="en-US" baseline="30000" dirty="0"/>
              <a:t>nd</a:t>
            </a:r>
            <a:r>
              <a:rPr lang="en-US" dirty="0"/>
              <a:t> run 15 h)  </a:t>
            </a:r>
          </a:p>
          <a:p>
            <a:r>
              <a:rPr lang="en-US" dirty="0"/>
              <a:t>Average value ± Standard deviation:  943 ± 211 𝝻mol/(g h) ~22% (2</a:t>
            </a:r>
            <a:r>
              <a:rPr lang="en-US" baseline="30000" dirty="0"/>
              <a:t>nd</a:t>
            </a:r>
            <a:r>
              <a:rPr lang="en-US" dirty="0"/>
              <a:t> run 6 h)  </a:t>
            </a:r>
          </a:p>
          <a:p>
            <a:r>
              <a:rPr lang="en-US" dirty="0"/>
              <a:t>Average value ± Standard deviation:  695 ± 146 𝝻mol/(g h) ~21% (1</a:t>
            </a:r>
            <a:r>
              <a:rPr lang="en-US" baseline="30000" dirty="0"/>
              <a:t>st</a:t>
            </a:r>
            <a:r>
              <a:rPr lang="en-US" dirty="0"/>
              <a:t> run)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6544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6B83980-DF9E-C748-BD81-3D0ADE913F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126063"/>
              </p:ext>
            </p:extLst>
          </p:nvPr>
        </p:nvGraphicFramePr>
        <p:xfrm>
          <a:off x="194872" y="1184223"/>
          <a:ext cx="9310966" cy="41454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09262">
                  <a:extLst>
                    <a:ext uri="{9D8B030D-6E8A-4147-A177-3AD203B41FA5}">
                      <a16:colId xmlns:a16="http://schemas.microsoft.com/office/drawing/2014/main" val="346134316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2263107950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4230137686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3943299483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518646936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2470455126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2614414615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1474133632"/>
                    </a:ext>
                  </a:extLst>
                </a:gridCol>
                <a:gridCol w="925213">
                  <a:extLst>
                    <a:ext uri="{9D8B030D-6E8A-4147-A177-3AD203B41FA5}">
                      <a16:colId xmlns:a16="http://schemas.microsoft.com/office/drawing/2014/main" val="2294738807"/>
                    </a:ext>
                  </a:extLst>
                </a:gridCol>
              </a:tblGrid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1.6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1.6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250393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618612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Powder/Solution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(mg/ml)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9511045"/>
                  </a:ext>
                </a:extLst>
              </a:tr>
              <a:tr h="8250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specific rate (µmol/h/g)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1896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729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1214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876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260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682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1111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676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4888810"/>
                  </a:ext>
                </a:extLst>
              </a:tr>
              <a:tr h="84505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Rate </a:t>
                      </a:r>
                    </a:p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(µmol/h)</a:t>
                      </a:r>
                    </a:p>
                  </a:txBody>
                  <a:tcPr marL="9525" marR="9525" marT="9525" marB="0" anchor="ctr">
                    <a:solidFill>
                      <a:srgbClr val="FF2600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6.07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1.17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0.97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5.61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1.66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2.18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</a:rPr>
                        <a:t>1.78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0.54</a:t>
                      </a:r>
                    </a:p>
                  </a:txBody>
                  <a:tcPr marL="9525" marR="9525" marT="9525" marB="0" anchor="ctr">
                    <a:solidFill>
                      <a:srgbClr val="424242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8298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9CDBB2F-FA7A-4747-8A6C-A30CA51783DF}"/>
              </a:ext>
            </a:extLst>
          </p:cNvPr>
          <p:cNvSpPr txBox="1"/>
          <p:nvPr/>
        </p:nvSpPr>
        <p:spPr>
          <a:xfrm>
            <a:off x="10882859" y="202654"/>
            <a:ext cx="1022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15 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3C6363-3207-AF49-9D3B-E887BF3B904C}"/>
              </a:ext>
            </a:extLst>
          </p:cNvPr>
          <p:cNvSpPr txBox="1"/>
          <p:nvPr/>
        </p:nvSpPr>
        <p:spPr>
          <a:xfrm>
            <a:off x="569626" y="494050"/>
            <a:ext cx="1906502" cy="37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3.2 mg/ 0.4 ml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9D47C-A50C-9247-8C75-644930FECCE4}"/>
              </a:ext>
            </a:extLst>
          </p:cNvPr>
          <p:cNvSpPr txBox="1"/>
          <p:nvPr/>
        </p:nvSpPr>
        <p:spPr>
          <a:xfrm>
            <a:off x="9848538" y="6250898"/>
            <a:ext cx="205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pipette/tips</a:t>
            </a:r>
          </a:p>
        </p:txBody>
      </p:sp>
    </p:spTree>
    <p:extLst>
      <p:ext uri="{BB962C8B-B14F-4D97-AF65-F5344CB8AC3E}">
        <p14:creationId xmlns:p14="http://schemas.microsoft.com/office/powerpoint/2010/main" val="4246471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3197</TotalTime>
  <Words>2782</Words>
  <Application>Microsoft Macintosh PowerPoint</Application>
  <PresentationFormat>Widescreen</PresentationFormat>
  <Paragraphs>1453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wenjias</dc:creator>
  <cp:lastModifiedBy>Gregory S Rohrer</cp:lastModifiedBy>
  <cp:revision>88</cp:revision>
  <dcterms:created xsi:type="dcterms:W3CDTF">2019-10-31T20:49:44Z</dcterms:created>
  <dcterms:modified xsi:type="dcterms:W3CDTF">2023-07-05T18:06:34Z</dcterms:modified>
</cp:coreProperties>
</file>