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6" r:id="rId3"/>
    <p:sldId id="265" r:id="rId4"/>
    <p:sldId id="264" r:id="rId5"/>
    <p:sldId id="272" r:id="rId6"/>
    <p:sldId id="268" r:id="rId7"/>
    <p:sldId id="269" r:id="rId8"/>
    <p:sldId id="267" r:id="rId9"/>
    <p:sldId id="258" r:id="rId10"/>
    <p:sldId id="259" r:id="rId11"/>
    <p:sldId id="260" r:id="rId12"/>
    <p:sldId id="261" r:id="rId13"/>
    <p:sldId id="262" r:id="rId14"/>
    <p:sldId id="270" r:id="rId15"/>
    <p:sldId id="263" r:id="rId16"/>
    <p:sldId id="271" r:id="rId17"/>
    <p:sldId id="25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431"/>
    <p:restoredTop sz="94646"/>
  </p:normalViewPr>
  <p:slideViewPr>
    <p:cSldViewPr snapToGrid="0" snapToObjects="1">
      <p:cViewPr varScale="1">
        <p:scale>
          <a:sx n="96" d="100"/>
          <a:sy n="96" d="100"/>
        </p:scale>
        <p:origin x="16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80BF8-7264-464A-801C-0F0356B222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FFA368-8B6C-EC4B-A9B7-38CB1AF969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8F99F3-975D-CA42-AE94-BC207F6A3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754B0-39C1-204B-A24C-F365589FA6A3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8404D-052E-0148-9716-51BF9EEA6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354C78-4EA2-234F-BA16-07EA69C47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672D1-C7D0-2046-82F3-EA820E2AD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951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17863-3CBC-E54D-8FA9-606AB829F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258919-7B79-FD44-9C1B-0F56D6AD8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0E0D3-0EBA-AB47-BDB9-C67C71ADC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754B0-39C1-204B-A24C-F365589FA6A3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306B04-749A-1D47-97E5-2F7C58EE1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03988-266D-7242-BD3C-1E21AEE98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672D1-C7D0-2046-82F3-EA820E2AD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906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98821F-6327-2440-9CF6-5502D79DF9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699935-E6B3-A444-AF14-3C42556933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F531D-2D1B-214E-94F8-7B6D1EF08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754B0-39C1-204B-A24C-F365589FA6A3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5D75C-D8B0-354B-BF0D-65213DFE9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F46632-775C-6244-B9D3-2023C99F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672D1-C7D0-2046-82F3-EA820E2AD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234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A97E9-6731-5047-86BC-490B8A117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FCAFA-0559-E34D-A897-BEB49022CD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F38DE4-D370-CC43-8D34-BB4526202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754B0-39C1-204B-A24C-F365589FA6A3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1F68F-0BDA-264C-AD0E-AE57C49DA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451F2-A01B-BA44-8278-8FF7F1176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672D1-C7D0-2046-82F3-EA820E2AD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29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D383E-11B5-BD49-8ADD-ED33A4418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AFB978-347A-F44D-90B5-00DC9A86AE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32BCE-4E1D-3141-A71B-6E53DBDA4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754B0-39C1-204B-A24C-F365589FA6A3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58FD8-F1B2-DB49-9A84-7EC67A5FE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4099A-6A2F-2741-8E0B-C3FEE232F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672D1-C7D0-2046-82F3-EA820E2AD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949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628BA-58EB-F24A-99B8-526FB4780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6D412-BC2B-D640-9322-8DD32982D2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F00CCC-AF4E-BC44-9EA7-7C3F597D6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06EAAA-000D-E24F-BD23-2016C091D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754B0-39C1-204B-A24C-F365589FA6A3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BDCAD2-BC55-C64B-9F4A-476689D38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0432D0-F472-164D-A40F-5475F117B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672D1-C7D0-2046-82F3-EA820E2AD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25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38044-5D2B-4B44-A7B1-46CCA9DD2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7E673B-5D84-D147-B0FA-3CA4BF8AB6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A874A8-C68E-334B-B44E-8A9AE4CCF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D93496-BD87-3142-9BCF-19CFC198BC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D4916F-B621-9348-8E46-76E34DBD13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283A3D-2115-E446-864A-F65F08EA2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754B0-39C1-204B-A24C-F365589FA6A3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77A84D-2FA3-984B-A2BA-76D302A88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A119BC-CD40-5149-8E49-9E5372FC9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672D1-C7D0-2046-82F3-EA820E2AD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72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9E974-AB30-CD48-8454-D929A13AD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8FF6B2-71E8-7A45-AFD9-9F761B072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754B0-39C1-204B-A24C-F365589FA6A3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DB89F1-E18C-C94B-B711-6553E5F99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1F5157-F80B-B649-9866-C2AB35683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672D1-C7D0-2046-82F3-EA820E2AD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07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A3DA1C-6788-8F49-909A-BA820767E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754B0-39C1-204B-A24C-F365589FA6A3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99F59D-1A74-1A4C-A55C-360A54FAE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EB7BCF-1DB2-824E-919F-7D3987393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672D1-C7D0-2046-82F3-EA820E2AD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116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10AC5-A046-0342-AD04-8CBB17571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49A0F-AE7E-2A47-B0CC-5BE4EA590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310A12-99FF-3944-B912-A3A981314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444BF-93E8-2045-BC58-6A3054AD7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754B0-39C1-204B-A24C-F365589FA6A3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AAB11-9573-B64B-AB68-474D68DEB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F9447B-C42D-094B-8DC0-8876A001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672D1-C7D0-2046-82F3-EA820E2AD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44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506A0-C874-A14D-947B-E430252C8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631C24-0EBC-7E40-B0B9-408DDB86D2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234569-167D-CA4F-BB42-8C23585CB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E2B7F4-F8E4-704F-8D05-AF7F17DDC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754B0-39C1-204B-A24C-F365589FA6A3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31DF4F-7F2B-C645-877D-4ABD936F9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381606-7823-244D-98FB-4B47483C4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672D1-C7D0-2046-82F3-EA820E2AD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00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793A07-18C0-984C-A63A-A7DF6B878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60AFB-0657-CD49-86A1-55E8BA796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2BBAE-A193-674F-A8F8-78868C2CFB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754B0-39C1-204B-A24C-F365589FA6A3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17561-C90E-0745-8719-56D4F02303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AF7A7-1BDB-454C-AA07-612586810D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672D1-C7D0-2046-82F3-EA820E2AD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04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5D09A-9B1E-8246-A27A-E5C8C5572A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Weekly</a:t>
            </a:r>
            <a:r>
              <a:rPr lang="zh-CN" altLang="en-US" dirty="0"/>
              <a:t> </a:t>
            </a:r>
            <a:r>
              <a:rPr lang="en-US" altLang="zh-CN" dirty="0"/>
              <a:t>Meeting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DD46F7-3BFA-8D4C-8222-525C78217F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11/22/2019</a:t>
            </a:r>
          </a:p>
          <a:p>
            <a:r>
              <a:rPr lang="en-US" altLang="zh-CN" dirty="0"/>
              <a:t>Mingyi</a:t>
            </a:r>
            <a:r>
              <a:rPr lang="zh-CN" altLang="en-US" dirty="0"/>
              <a:t> </a:t>
            </a:r>
            <a:r>
              <a:rPr lang="en-US" altLang="zh-CN" dirty="0"/>
              <a:t>Zhang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079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1307D4-814B-A446-9A77-6D24B8D833F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2400" y="3691467"/>
            <a:ext cx="3440184" cy="3166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D14A18-7ACE-CD4A-B997-63EB8BE84EB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33" y="3685886"/>
            <a:ext cx="3446247" cy="31721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BF434F-CCD0-7D42-B675-EDD3B94A8D0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33" y="373303"/>
            <a:ext cx="3446247" cy="31721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DA300F-5997-FF45-89CB-130643C9808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2400" y="373303"/>
            <a:ext cx="3446246" cy="31721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5AE802-A6D4-D54F-8996-46F4D400C1ED}"/>
              </a:ext>
            </a:extLst>
          </p:cNvPr>
          <p:cNvSpPr txBox="1"/>
          <p:nvPr/>
        </p:nvSpPr>
        <p:spPr>
          <a:xfrm>
            <a:off x="125389" y="188637"/>
            <a:ext cx="2204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After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Pt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deposition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29470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CECF5E-B310-F74C-B102-70485DE8F114}"/>
              </a:ext>
            </a:extLst>
          </p:cNvPr>
          <p:cNvSpPr txBox="1"/>
          <p:nvPr/>
        </p:nvSpPr>
        <p:spPr>
          <a:xfrm>
            <a:off x="205109" y="217501"/>
            <a:ext cx="49926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Shape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D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after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treatment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in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Al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flux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(method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2)</a:t>
            </a:r>
            <a:endParaRPr lang="en-US" sz="2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796480-2F75-B541-9D42-A73458FD2F1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1310" y="3454146"/>
            <a:ext cx="3698014" cy="34038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68BE6E-531B-BB43-A904-4DCCC3DC3E5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296" y="3454146"/>
            <a:ext cx="3698014" cy="34038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189FEA-9184-0F44-8D23-CBC033B25AB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1310" y="0"/>
            <a:ext cx="3698014" cy="340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69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F4A060-3042-494A-8174-ABC6699DC38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8144" y="3527298"/>
            <a:ext cx="3618540" cy="33307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99C73C-B697-4D44-9515-DA07E59D227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4928" y="3490724"/>
            <a:ext cx="3658276" cy="3367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A00F60-531F-5A46-871C-5A5671504B0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4928" y="0"/>
            <a:ext cx="3658276" cy="33672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B366A2-E384-C347-AEDE-7469137C7272}"/>
              </a:ext>
            </a:extLst>
          </p:cNvPr>
          <p:cNvSpPr txBox="1"/>
          <p:nvPr/>
        </p:nvSpPr>
        <p:spPr>
          <a:xfrm>
            <a:off x="655741" y="170349"/>
            <a:ext cx="2204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After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Pt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deposition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579401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A87756-1271-6744-9A17-8AFD3AFACA8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2270" y="448889"/>
            <a:ext cx="3409695" cy="31384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6ED3BC-5E04-AB4F-971B-186DCEFA85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9952" y="448889"/>
            <a:ext cx="3409696" cy="31384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C0CA9D-2BD4-C248-BF74-D4CCFED2BD1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2270" y="3719531"/>
            <a:ext cx="3409695" cy="31384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14D0BB-B38F-8341-B37A-C86300D0F5E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9952" y="3719531"/>
            <a:ext cx="3409696" cy="31384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79572E7-CE62-4E4E-849C-5C1B8327605C}"/>
              </a:ext>
            </a:extLst>
          </p:cNvPr>
          <p:cNvSpPr txBox="1"/>
          <p:nvPr/>
        </p:nvSpPr>
        <p:spPr>
          <a:xfrm>
            <a:off x="251952" y="48779"/>
            <a:ext cx="3689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Shape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C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prepared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with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mothed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1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825455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AD35BA-812A-0446-8D5F-644F3A4266A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4548" y="564642"/>
            <a:ext cx="3309112" cy="30458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1CDAE9-CAD2-2540-B685-F41D42497FF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2864" y="563706"/>
            <a:ext cx="3310128" cy="30468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66F870-9581-1746-8745-2CEE1B1858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4548" y="3812113"/>
            <a:ext cx="3309112" cy="30458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B61A84-F5AF-854D-A0A0-9343A575F6E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2864" y="3812112"/>
            <a:ext cx="3310128" cy="30468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2766F43-EC5E-B548-9934-D5D0A190F2C6}"/>
              </a:ext>
            </a:extLst>
          </p:cNvPr>
          <p:cNvSpPr txBox="1"/>
          <p:nvPr/>
        </p:nvSpPr>
        <p:spPr>
          <a:xfrm>
            <a:off x="178800" y="63740"/>
            <a:ext cx="4387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Shape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C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prepared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with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mothed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1</a:t>
            </a:r>
            <a:endParaRPr lang="en-US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1187B2-E0A2-4B4B-BD18-94649F30C7C4}"/>
              </a:ext>
            </a:extLst>
          </p:cNvPr>
          <p:cNvSpPr txBox="1"/>
          <p:nvPr/>
        </p:nvSpPr>
        <p:spPr>
          <a:xfrm>
            <a:off x="178800" y="563706"/>
            <a:ext cx="2333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Photo</a:t>
            </a:r>
            <a:r>
              <a:rPr lang="zh-CN" altLang="en-US" b="1" dirty="0"/>
              <a:t> </a:t>
            </a:r>
            <a:r>
              <a:rPr lang="en-US" altLang="zh-CN" b="1" dirty="0"/>
              <a:t>deposition</a:t>
            </a:r>
            <a:r>
              <a:rPr lang="zh-CN" altLang="en-US" b="1" dirty="0"/>
              <a:t> </a:t>
            </a:r>
            <a:r>
              <a:rPr lang="en-US" altLang="zh-CN" b="1" dirty="0"/>
              <a:t>of</a:t>
            </a:r>
            <a:r>
              <a:rPr lang="zh-CN" altLang="en-US" b="1" dirty="0"/>
              <a:t> </a:t>
            </a:r>
            <a:r>
              <a:rPr lang="en-US" altLang="zh-CN" b="1" dirty="0"/>
              <a:t>Pt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91284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B030BC-0E74-0140-8FD8-E0F92B23984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6266" y="153891"/>
            <a:ext cx="3540421" cy="32587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EC4487-78E7-A245-A6AF-F0911B9D3C2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7227" y="3599203"/>
            <a:ext cx="3540422" cy="32587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FD6402-38AB-784A-9E26-9DC68B26904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6267" y="3599202"/>
            <a:ext cx="3540421" cy="32587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A5616E-4460-234B-917D-8067DD443DB1}"/>
              </a:ext>
            </a:extLst>
          </p:cNvPr>
          <p:cNvSpPr txBox="1"/>
          <p:nvPr/>
        </p:nvSpPr>
        <p:spPr>
          <a:xfrm>
            <a:off x="270240" y="153891"/>
            <a:ext cx="4417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Shape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D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prepared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with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mothed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1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82158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394F76-0061-B042-9A2A-A544CBB002B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4256" y="345186"/>
            <a:ext cx="3519424" cy="32394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ACA949-B136-6B42-A908-05B9FC5A403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344" y="345186"/>
            <a:ext cx="3519424" cy="32394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2B426F-ED18-7B45-9D21-45075A0EE1E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344" y="3618530"/>
            <a:ext cx="3519424" cy="32394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1D7B7F-BEA4-5845-A978-1A60388548D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061" y="3626635"/>
            <a:ext cx="3510619" cy="32313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DA50B14-B039-CA49-A010-960651F38705}"/>
              </a:ext>
            </a:extLst>
          </p:cNvPr>
          <p:cNvSpPr txBox="1"/>
          <p:nvPr/>
        </p:nvSpPr>
        <p:spPr>
          <a:xfrm>
            <a:off x="165922" y="521129"/>
            <a:ext cx="2333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Photo</a:t>
            </a:r>
            <a:r>
              <a:rPr lang="zh-CN" altLang="en-US" b="1" dirty="0"/>
              <a:t> </a:t>
            </a:r>
            <a:r>
              <a:rPr lang="en-US" altLang="zh-CN" b="1" dirty="0"/>
              <a:t>deposition</a:t>
            </a:r>
            <a:r>
              <a:rPr lang="zh-CN" altLang="en-US" b="1" dirty="0"/>
              <a:t> </a:t>
            </a:r>
            <a:r>
              <a:rPr lang="en-US" altLang="zh-CN" b="1" dirty="0"/>
              <a:t>of</a:t>
            </a:r>
            <a:r>
              <a:rPr lang="zh-CN" altLang="en-US" b="1" dirty="0"/>
              <a:t> </a:t>
            </a:r>
            <a:r>
              <a:rPr lang="en-US" altLang="zh-CN" b="1" dirty="0"/>
              <a:t>Pt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817489-4247-5A47-884C-61660B4AC798}"/>
              </a:ext>
            </a:extLst>
          </p:cNvPr>
          <p:cNvSpPr txBox="1"/>
          <p:nvPr/>
        </p:nvSpPr>
        <p:spPr>
          <a:xfrm>
            <a:off x="136986" y="-45541"/>
            <a:ext cx="4417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Shape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D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prepared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with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mothed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1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78843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B917A5-CD45-7C4B-871C-82392E890CB7}"/>
              </a:ext>
            </a:extLst>
          </p:cNvPr>
          <p:cNvSpPr txBox="1"/>
          <p:nvPr/>
        </p:nvSpPr>
        <p:spPr>
          <a:xfrm>
            <a:off x="412124" y="677784"/>
            <a:ext cx="83519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Hg</a:t>
            </a:r>
            <a:r>
              <a:rPr lang="zh-CN" altLang="en-US" sz="2400" dirty="0"/>
              <a:t> </a:t>
            </a:r>
            <a:r>
              <a:rPr lang="en-US" altLang="zh-CN" sz="2400" dirty="0"/>
              <a:t>lamp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our</a:t>
            </a:r>
            <a:r>
              <a:rPr lang="zh-CN" altLang="en-US" sz="2400" dirty="0"/>
              <a:t> </a:t>
            </a:r>
            <a:r>
              <a:rPr lang="en-US" altLang="zh-CN" sz="2400" dirty="0"/>
              <a:t>lab:</a:t>
            </a:r>
            <a:r>
              <a:rPr lang="zh-CN" altLang="en-US" sz="2400" dirty="0"/>
              <a:t> </a:t>
            </a:r>
            <a:r>
              <a:rPr lang="en-US" altLang="zh-CN" sz="2400" dirty="0"/>
              <a:t>a</a:t>
            </a:r>
            <a:r>
              <a:rPr lang="zh-CN" altLang="en-US" sz="2400" dirty="0"/>
              <a:t> </a:t>
            </a:r>
            <a:r>
              <a:rPr lang="en-US" altLang="zh-CN" sz="2400" dirty="0"/>
              <a:t>broad</a:t>
            </a:r>
            <a:r>
              <a:rPr lang="zh-CN" altLang="en-US" sz="2400" dirty="0"/>
              <a:t> </a:t>
            </a:r>
            <a:r>
              <a:rPr lang="en-US" altLang="zh-CN" sz="2400" dirty="0"/>
              <a:t>spectrum</a:t>
            </a:r>
            <a:r>
              <a:rPr lang="zh-CN" altLang="en-US" sz="2400" dirty="0"/>
              <a:t> </a:t>
            </a:r>
            <a:r>
              <a:rPr lang="en-US" altLang="zh-CN" sz="2400" dirty="0"/>
              <a:t>from</a:t>
            </a:r>
            <a:r>
              <a:rPr lang="zh-CN" altLang="en-US" sz="2400" dirty="0"/>
              <a:t> </a:t>
            </a:r>
            <a:r>
              <a:rPr lang="en-US" altLang="zh-CN" sz="2400" dirty="0"/>
              <a:t>300nm</a:t>
            </a:r>
            <a:r>
              <a:rPr lang="zh-CN" altLang="en-US" sz="2400" dirty="0"/>
              <a:t> </a:t>
            </a:r>
            <a:r>
              <a:rPr lang="en-US" altLang="zh-CN" sz="2400" dirty="0"/>
              <a:t>to</a:t>
            </a:r>
            <a:r>
              <a:rPr lang="zh-CN" altLang="en-US" sz="2400" dirty="0"/>
              <a:t> </a:t>
            </a:r>
            <a:r>
              <a:rPr lang="en-US" altLang="zh-CN" sz="2400" dirty="0"/>
              <a:t>800nm,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r>
              <a:rPr lang="en-US" altLang="zh-CN" sz="2400" dirty="0"/>
              <a:t>there is a sharp peak at 240 nm before the intensity goes to zero.</a:t>
            </a:r>
            <a:r>
              <a:rPr lang="zh-CN" altLang="en-US" sz="2400" dirty="0"/>
              <a:t> 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688953-94C6-9144-9134-8E62E8A70F59}"/>
              </a:ext>
            </a:extLst>
          </p:cNvPr>
          <p:cNvSpPr txBox="1"/>
          <p:nvPr/>
        </p:nvSpPr>
        <p:spPr>
          <a:xfrm>
            <a:off x="417146" y="2413703"/>
            <a:ext cx="7426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UV</a:t>
            </a:r>
            <a:r>
              <a:rPr lang="zh-CN" altLang="en-US" sz="2400" dirty="0"/>
              <a:t> </a:t>
            </a:r>
            <a:r>
              <a:rPr lang="en-US" altLang="zh-CN" sz="2400" dirty="0"/>
              <a:t>LED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photoreactor:</a:t>
            </a:r>
            <a:r>
              <a:rPr lang="zh-CN" altLang="en-US" sz="2400" dirty="0"/>
              <a:t> </a:t>
            </a:r>
            <a:r>
              <a:rPr lang="en-US" altLang="zh-CN" sz="2400" dirty="0"/>
              <a:t>380nm</a:t>
            </a:r>
            <a:r>
              <a:rPr lang="zh-CN" altLang="en-US" sz="2400" dirty="0"/>
              <a:t> </a:t>
            </a:r>
            <a:r>
              <a:rPr lang="en-US" altLang="zh-CN" sz="2400" dirty="0"/>
              <a:t>±15nm</a:t>
            </a:r>
            <a:r>
              <a:rPr lang="zh-CN" altLang="en-US" sz="2400" dirty="0"/>
              <a:t> </a:t>
            </a:r>
            <a:r>
              <a:rPr lang="en-US" altLang="zh-CN" sz="2400" dirty="0"/>
              <a:t>(365nm</a:t>
            </a:r>
            <a:r>
              <a:rPr lang="zh-CN" altLang="en-US" sz="2400" dirty="0"/>
              <a:t> </a:t>
            </a:r>
            <a:r>
              <a:rPr lang="en-US" altLang="zh-CN" sz="2400" dirty="0"/>
              <a:t>–</a:t>
            </a:r>
            <a:r>
              <a:rPr lang="zh-CN" altLang="en-US" sz="2400" dirty="0"/>
              <a:t> </a:t>
            </a:r>
            <a:r>
              <a:rPr lang="en-US" altLang="zh-CN" sz="2400" dirty="0"/>
              <a:t>395nm)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863EA7-E081-1A42-B9E2-666C7811C341}"/>
              </a:ext>
            </a:extLst>
          </p:cNvPr>
          <p:cNvSpPr txBox="1"/>
          <p:nvPr/>
        </p:nvSpPr>
        <p:spPr>
          <a:xfrm>
            <a:off x="412124" y="3012719"/>
            <a:ext cx="3320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380nm</a:t>
            </a:r>
            <a:r>
              <a:rPr lang="zh-CN" altLang="en-US" sz="2000" dirty="0"/>
              <a:t> </a:t>
            </a:r>
            <a:r>
              <a:rPr lang="en-US" altLang="zh-CN" sz="2000" dirty="0"/>
              <a:t>corresponds</a:t>
            </a:r>
            <a:r>
              <a:rPr lang="zh-CN" altLang="en-US" sz="2000" dirty="0"/>
              <a:t> </a:t>
            </a:r>
            <a:r>
              <a:rPr lang="en-US" altLang="zh-CN" sz="2000" dirty="0"/>
              <a:t>to</a:t>
            </a:r>
            <a:r>
              <a:rPr lang="zh-CN" altLang="en-US" sz="2000" dirty="0"/>
              <a:t> </a:t>
            </a:r>
            <a:r>
              <a:rPr lang="en-US" altLang="zh-CN" sz="2000" dirty="0"/>
              <a:t>3.25eV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FC0173-B7FB-E145-BD79-8FFE04F58088}"/>
              </a:ext>
            </a:extLst>
          </p:cNvPr>
          <p:cNvSpPr txBox="1"/>
          <p:nvPr/>
        </p:nvSpPr>
        <p:spPr>
          <a:xfrm>
            <a:off x="412124" y="3550180"/>
            <a:ext cx="36261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Indirect</a:t>
            </a:r>
            <a:r>
              <a:rPr lang="zh-CN" altLang="en-US" sz="2000" dirty="0"/>
              <a:t> </a:t>
            </a:r>
            <a:r>
              <a:rPr lang="en-US" altLang="zh-CN" sz="2000" dirty="0"/>
              <a:t>Band</a:t>
            </a:r>
            <a:r>
              <a:rPr lang="zh-CN" altLang="en-US" sz="2000" dirty="0"/>
              <a:t> </a:t>
            </a:r>
            <a:r>
              <a:rPr lang="en-US" altLang="zh-CN" sz="2000" dirty="0"/>
              <a:t>gap</a:t>
            </a:r>
            <a:r>
              <a:rPr lang="zh-CN" altLang="en-US" sz="2000" dirty="0"/>
              <a:t> </a:t>
            </a:r>
            <a:r>
              <a:rPr lang="en-US" altLang="zh-CN" sz="2000" dirty="0"/>
              <a:t>of</a:t>
            </a:r>
            <a:r>
              <a:rPr lang="zh-CN" altLang="en-US" sz="2000" dirty="0"/>
              <a:t> </a:t>
            </a:r>
            <a:r>
              <a:rPr lang="en-US" altLang="zh-CN" sz="2000" dirty="0"/>
              <a:t>STO:</a:t>
            </a:r>
            <a:r>
              <a:rPr lang="zh-CN" altLang="en-US" sz="2000" dirty="0"/>
              <a:t> </a:t>
            </a:r>
            <a:r>
              <a:rPr lang="en-US" altLang="zh-CN" sz="2000" dirty="0"/>
              <a:t>3.25eV</a:t>
            </a:r>
          </a:p>
          <a:p>
            <a:r>
              <a:rPr lang="en-US" altLang="zh-CN" sz="2000" dirty="0"/>
              <a:t>Direct</a:t>
            </a:r>
            <a:r>
              <a:rPr lang="zh-CN" altLang="en-US" sz="2000" dirty="0"/>
              <a:t> </a:t>
            </a:r>
            <a:r>
              <a:rPr lang="en-US" altLang="zh-CN" sz="2000" dirty="0"/>
              <a:t>band</a:t>
            </a:r>
            <a:r>
              <a:rPr lang="zh-CN" altLang="en-US" sz="2000" dirty="0"/>
              <a:t> </a:t>
            </a:r>
            <a:r>
              <a:rPr lang="en-US" altLang="zh-CN" sz="2000" dirty="0"/>
              <a:t>gap:</a:t>
            </a:r>
            <a:r>
              <a:rPr lang="zh-CN" altLang="en-US" sz="2000" dirty="0"/>
              <a:t> </a:t>
            </a:r>
            <a:r>
              <a:rPr lang="en-US" altLang="zh-CN" sz="2000" dirty="0"/>
              <a:t>3.75eV</a:t>
            </a:r>
            <a:r>
              <a:rPr lang="zh-CN" altLang="en-US" sz="2000" dirty="0"/>
              <a:t> </a:t>
            </a:r>
            <a:r>
              <a:rPr lang="en-US" altLang="zh-CN" sz="2000" dirty="0"/>
              <a:t>(330nm)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82D27D-805D-F843-A476-108F3581B47B}"/>
              </a:ext>
            </a:extLst>
          </p:cNvPr>
          <p:cNvSpPr txBox="1"/>
          <p:nvPr/>
        </p:nvSpPr>
        <p:spPr>
          <a:xfrm>
            <a:off x="524837" y="5711883"/>
            <a:ext cx="4283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Is</a:t>
            </a:r>
            <a:r>
              <a:rPr lang="zh-CN" altLang="en-US" sz="2400" dirty="0"/>
              <a:t> </a:t>
            </a:r>
            <a:r>
              <a:rPr lang="en-US" altLang="zh-CN" sz="2400" dirty="0"/>
              <a:t>this</a:t>
            </a:r>
            <a:r>
              <a:rPr lang="zh-CN" altLang="en-US" sz="2400" dirty="0"/>
              <a:t> </a:t>
            </a:r>
            <a:r>
              <a:rPr lang="en-US" altLang="zh-CN" sz="2400" dirty="0"/>
              <a:t>LED</a:t>
            </a:r>
            <a:r>
              <a:rPr lang="zh-CN" altLang="en-US" sz="2400" dirty="0"/>
              <a:t> </a:t>
            </a:r>
            <a:r>
              <a:rPr lang="en-US" altLang="zh-CN" sz="2400" dirty="0"/>
              <a:t>enough</a:t>
            </a:r>
            <a:r>
              <a:rPr lang="zh-CN" altLang="en-US" sz="2400" dirty="0"/>
              <a:t> </a:t>
            </a:r>
            <a:r>
              <a:rPr lang="en-US" altLang="zh-CN" sz="2400" dirty="0"/>
              <a:t>to</a:t>
            </a:r>
            <a:r>
              <a:rPr lang="zh-CN" altLang="en-US" sz="2400" dirty="0"/>
              <a:t> </a:t>
            </a:r>
            <a:r>
              <a:rPr lang="en-US" altLang="zh-CN" sz="2400" dirty="0"/>
              <a:t>excite</a:t>
            </a:r>
            <a:r>
              <a:rPr lang="zh-CN" altLang="en-US" sz="2400" dirty="0"/>
              <a:t> </a:t>
            </a:r>
            <a:r>
              <a:rPr lang="en-US" altLang="zh-CN" sz="2400" dirty="0"/>
              <a:t>STO?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16375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E7D6D6-2985-844A-BEEE-6333ED2A70DF}"/>
              </a:ext>
            </a:extLst>
          </p:cNvPr>
          <p:cNvSpPr txBox="1"/>
          <p:nvPr/>
        </p:nvSpPr>
        <p:spPr>
          <a:xfrm>
            <a:off x="540913" y="270456"/>
            <a:ext cx="12989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Al</a:t>
            </a:r>
            <a:r>
              <a:rPr lang="zh-CN" altLang="en-US" sz="2800" dirty="0"/>
              <a:t> </a:t>
            </a:r>
            <a:r>
              <a:rPr lang="en-US" altLang="zh-CN" sz="2800" dirty="0"/>
              <a:t>:</a:t>
            </a:r>
            <a:r>
              <a:rPr lang="zh-CN" altLang="en-US" sz="2800" dirty="0"/>
              <a:t> </a:t>
            </a:r>
            <a:r>
              <a:rPr lang="en-US" altLang="zh-CN" sz="2800" dirty="0"/>
              <a:t>STO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7AF22F-9F3F-564F-B47C-EF8060292551}"/>
              </a:ext>
            </a:extLst>
          </p:cNvPr>
          <p:cNvSpPr txBox="1"/>
          <p:nvPr/>
        </p:nvSpPr>
        <p:spPr>
          <a:xfrm>
            <a:off x="469168" y="1171978"/>
            <a:ext cx="123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Method</a:t>
            </a:r>
            <a:r>
              <a:rPr lang="zh-CN" altLang="en-US" b="1" dirty="0"/>
              <a:t> </a:t>
            </a:r>
            <a:r>
              <a:rPr lang="en-US" altLang="zh-CN" b="1" dirty="0"/>
              <a:t>1:</a:t>
            </a:r>
            <a:r>
              <a:rPr lang="zh-CN" altLang="en-US" b="1" dirty="0"/>
              <a:t> 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82F11A0-EBB2-2042-983A-5C9D1FEB90F3}"/>
                  </a:ext>
                </a:extLst>
              </p:cNvPr>
              <p:cNvSpPr txBox="1"/>
              <p:nvPr/>
            </p:nvSpPr>
            <p:spPr>
              <a:xfrm>
                <a:off x="231820" y="2756745"/>
                <a:ext cx="4253985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Ti</m:t>
                      </m:r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OH</m:t>
                          </m:r>
                        </m:e>
                      </m:d>
                      <m:r>
                        <a:rPr lang="en-US" altLang="zh-CN" b="0" i="0" baseline="-2500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SrCl</m:t>
                      </m:r>
                      <m:r>
                        <a:rPr lang="en-US" altLang="zh-CN" b="0" i="0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SrTiO</m:t>
                      </m:r>
                      <m:r>
                        <a:rPr lang="en-US" altLang="zh-CN" b="0" i="0" baseline="-2500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HCl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altLang="zh-CN" b="0" i="0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O</m:t>
                      </m:r>
                    </m:oMath>
                  </m:oMathPara>
                </a14:m>
                <a:endParaRPr lang="en-US" dirty="0"/>
              </a:p>
              <a:p>
                <a:r>
                  <a:rPr lang="zh-CN" alt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en-US" altLang="zh-CN" dirty="0">
                    <a:ea typeface="Cambria Math" panose="02040503050406030204" pitchFamily="18" charset="0"/>
                  </a:rPr>
                  <a:t>Mixing</a:t>
                </a:r>
                <a:r>
                  <a:rPr lang="zh-CN" altLang="en-US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dirty="0">
                    <a:ea typeface="Cambria Math" panose="02040503050406030204" pitchFamily="18" charset="0"/>
                  </a:rPr>
                  <a:t>AlCl</a:t>
                </a:r>
                <a:r>
                  <a:rPr lang="en-US" altLang="zh-CN" baseline="-25000" dirty="0">
                    <a:ea typeface="Cambria Math" panose="02040503050406030204" pitchFamily="18" charset="0"/>
                  </a:rPr>
                  <a:t>3</a:t>
                </a:r>
                <a:r>
                  <a:rPr lang="zh-CN" altLang="en-US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dirty="0">
                    <a:ea typeface="Cambria Math" panose="02040503050406030204" pitchFamily="18" charset="0"/>
                  </a:rPr>
                  <a:t>with</a:t>
                </a:r>
                <a:r>
                  <a:rPr lang="zh-CN" altLang="en-US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dirty="0">
                    <a:ea typeface="Cambria Math" panose="02040503050406030204" pitchFamily="18" charset="0"/>
                  </a:rPr>
                  <a:t>SrCl</a:t>
                </a:r>
                <a:r>
                  <a:rPr lang="en-US" altLang="zh-CN" baseline="-25000" dirty="0">
                    <a:ea typeface="Cambria Math" panose="02040503050406030204" pitchFamily="18" charset="0"/>
                  </a:rPr>
                  <a:t>2</a:t>
                </a:r>
                <a:r>
                  <a:rPr lang="zh-CN" altLang="en-US" baseline="-25000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dirty="0">
                    <a:ea typeface="Cambria Math" panose="02040503050406030204" pitchFamily="18" charset="0"/>
                  </a:rPr>
                  <a:t>(molar</a:t>
                </a:r>
                <a:r>
                  <a:rPr lang="zh-CN" altLang="en-US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dirty="0">
                    <a:ea typeface="Cambria Math" panose="02040503050406030204" pitchFamily="18" charset="0"/>
                  </a:rPr>
                  <a:t>ration</a:t>
                </a:r>
                <a:r>
                  <a:rPr lang="zh-CN" altLang="en-US" dirty="0">
                    <a:ea typeface="Cambria Math" panose="02040503050406030204" pitchFamily="18" charset="0"/>
                  </a:rPr>
                  <a:t> </a:t>
                </a:r>
                <a:r>
                  <a:rPr lang="en-US" altLang="zh-CN" dirty="0">
                    <a:ea typeface="Cambria Math" panose="02040503050406030204" pitchFamily="18" charset="0"/>
                  </a:rPr>
                  <a:t>1:100)</a:t>
                </a:r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82F11A0-EBB2-2042-983A-5C9D1FEB9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820" y="2756745"/>
                <a:ext cx="4253985" cy="553998"/>
              </a:xfrm>
              <a:prstGeom prst="rect">
                <a:avLst/>
              </a:prstGeom>
              <a:blipFill>
                <a:blip r:embed="rId2"/>
                <a:stretch>
                  <a:fillRect l="-893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41D8290-4FFA-0744-AE0C-D51E8AD9FE23}"/>
                  </a:ext>
                </a:extLst>
              </p:cNvPr>
              <p:cNvSpPr txBox="1"/>
              <p:nvPr/>
            </p:nvSpPr>
            <p:spPr>
              <a:xfrm>
                <a:off x="469168" y="1668378"/>
                <a:ext cx="28293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TiCl</m:t>
                      </m:r>
                      <m:r>
                        <a:rPr lang="en-US" altLang="zh-CN" b="0" i="0" baseline="-2500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altLang="zh-CN" b="0" i="0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zh-CN" alt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TiOCl</m:t>
                      </m:r>
                      <m:r>
                        <a:rPr lang="en-US" altLang="zh-CN" b="0" i="0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∙2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HCl</m:t>
                      </m:r>
                    </m:oMath>
                  </m:oMathPara>
                </a14:m>
                <a:endParaRPr lang="en-US" altLang="zh-CN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41D8290-4FFA-0744-AE0C-D51E8AD9FE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68" y="1668378"/>
                <a:ext cx="2829301" cy="276999"/>
              </a:xfrm>
              <a:prstGeom prst="rect">
                <a:avLst/>
              </a:prstGeom>
              <a:blipFill>
                <a:blip r:embed="rId3"/>
                <a:stretch>
                  <a:fillRect l="-1339" t="-4348" r="-1339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F80A18A-9045-AD4A-8E85-DECFD7F1BE7D}"/>
                  </a:ext>
                </a:extLst>
              </p:cNvPr>
              <p:cNvSpPr txBox="1"/>
              <p:nvPr/>
            </p:nvSpPr>
            <p:spPr>
              <a:xfrm>
                <a:off x="469168" y="2295946"/>
                <a:ext cx="538051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TiOCl</m:t>
                      </m:r>
                      <m:r>
                        <a:rPr lang="en-US" altLang="zh-CN" b="0" i="0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∙2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HCl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LiOH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Ti</m:t>
                      </m:r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OH</m:t>
                          </m:r>
                        </m:e>
                      </m:d>
                      <m:r>
                        <a:rPr lang="en-US" altLang="zh-CN" b="0" i="0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+4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Li</m:t>
                      </m:r>
                      <m:r>
                        <a:rPr lang="en-US" altLang="zh-CN" b="0" i="0" baseline="30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zh-CN" alt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+4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Cl</m:t>
                      </m:r>
                      <m:r>
                        <a:rPr lang="en-US" altLang="zh-CN" b="0" i="0" baseline="30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zh-CN" alt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altLang="zh-CN" b="0" i="0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O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F80A18A-9045-AD4A-8E85-DECFD7F1BE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68" y="2295946"/>
                <a:ext cx="5380512" cy="276999"/>
              </a:xfrm>
              <a:prstGeom prst="rect">
                <a:avLst/>
              </a:prstGeom>
              <a:blipFill>
                <a:blip r:embed="rId4"/>
                <a:stretch>
                  <a:fillRect l="-471" t="-8696" r="-235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377178-A0B1-2A45-AC8B-7D876417B31E}"/>
              </a:ext>
            </a:extLst>
          </p:cNvPr>
          <p:cNvCxnSpPr/>
          <p:nvPr/>
        </p:nvCxnSpPr>
        <p:spPr>
          <a:xfrm>
            <a:off x="5903867" y="793676"/>
            <a:ext cx="0" cy="355456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89AA3A6-7CD1-F04A-8A6D-C8C82AAAAC9E}"/>
              </a:ext>
            </a:extLst>
          </p:cNvPr>
          <p:cNvSpPr txBox="1"/>
          <p:nvPr/>
        </p:nvSpPr>
        <p:spPr>
          <a:xfrm>
            <a:off x="6246254" y="1285105"/>
            <a:ext cx="123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Method</a:t>
            </a:r>
            <a:r>
              <a:rPr lang="zh-CN" altLang="en-US" b="1" dirty="0"/>
              <a:t> </a:t>
            </a:r>
            <a:r>
              <a:rPr lang="en-US" altLang="zh-CN" b="1" dirty="0"/>
              <a:t>2:</a:t>
            </a:r>
            <a:r>
              <a:rPr lang="zh-CN" altLang="en-US" b="1" dirty="0"/>
              <a:t> 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EFDD2A-9B78-8A46-BCB9-901D4593D96F}"/>
              </a:ext>
            </a:extLst>
          </p:cNvPr>
          <p:cNvSpPr txBox="1"/>
          <p:nvPr/>
        </p:nvSpPr>
        <p:spPr>
          <a:xfrm>
            <a:off x="6246254" y="1557282"/>
            <a:ext cx="404649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zh-CN" dirty="0"/>
          </a:p>
          <a:p>
            <a:r>
              <a:rPr lang="en-US" altLang="zh-CN" dirty="0"/>
              <a:t>Heating</a:t>
            </a:r>
            <a:r>
              <a:rPr lang="zh-CN" altLang="en-US" dirty="0"/>
              <a:t> </a:t>
            </a:r>
            <a:r>
              <a:rPr lang="en-US" altLang="zh-CN" dirty="0"/>
              <a:t>undoped</a:t>
            </a:r>
            <a:r>
              <a:rPr lang="zh-CN" altLang="en-US" dirty="0"/>
              <a:t> </a:t>
            </a:r>
            <a:r>
              <a:rPr lang="en-US" altLang="zh-CN" dirty="0"/>
              <a:t>facet</a:t>
            </a:r>
            <a:r>
              <a:rPr lang="zh-CN" altLang="en-US" dirty="0"/>
              <a:t> </a:t>
            </a:r>
            <a:r>
              <a:rPr lang="en-US" altLang="zh-CN" dirty="0"/>
              <a:t>particles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Al</a:t>
            </a:r>
            <a:r>
              <a:rPr lang="zh-CN" altLang="en-US" dirty="0"/>
              <a:t> </a:t>
            </a:r>
            <a:r>
              <a:rPr lang="en-US" altLang="zh-CN" dirty="0"/>
              <a:t>flux</a:t>
            </a:r>
          </a:p>
          <a:p>
            <a:endParaRPr lang="en-US" altLang="zh-CN" dirty="0"/>
          </a:p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STO</a:t>
            </a:r>
            <a:r>
              <a:rPr lang="zh-CN" altLang="en-US" dirty="0">
                <a:latin typeface="Cambria Math" panose="02040503050406030204" pitchFamily="18" charset="0"/>
              </a:rPr>
              <a:t> </a:t>
            </a:r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  <a:r>
              <a:rPr lang="zh-CN" altLang="en-US" dirty="0">
                <a:latin typeface="Cambria Math" panose="02040503050406030204" pitchFamily="18" charset="0"/>
              </a:rPr>
              <a:t> </a:t>
            </a:r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Al</a:t>
            </a:r>
            <a:r>
              <a:rPr lang="en-US" altLang="zh-CN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O</a:t>
            </a:r>
            <a:r>
              <a:rPr lang="en-US" altLang="zh-CN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r>
              <a:rPr lang="zh-CN" altLang="en-US" baseline="-25000" dirty="0">
                <a:latin typeface="Cambria Math" panose="02040503050406030204" pitchFamily="18" charset="0"/>
              </a:rPr>
              <a:t> </a:t>
            </a:r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  <a:r>
              <a:rPr lang="zh-CN" altLang="en-US" dirty="0">
                <a:latin typeface="Cambria Math" panose="02040503050406030204" pitchFamily="18" charset="0"/>
              </a:rPr>
              <a:t> </a:t>
            </a:r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SrCl</a:t>
            </a:r>
            <a:r>
              <a:rPr lang="en-US" altLang="zh-CN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zh-CN" altLang="en-US" baseline="-25000" dirty="0">
                <a:latin typeface="Cambria Math" panose="02040503050406030204" pitchFamily="18" charset="0"/>
              </a:rPr>
              <a:t> </a:t>
            </a:r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=</a:t>
            </a:r>
            <a:r>
              <a:rPr lang="zh-CN" altLang="en-US" dirty="0">
                <a:latin typeface="Cambria Math" panose="02040503050406030204" pitchFamily="18" charset="0"/>
              </a:rPr>
              <a:t> </a:t>
            </a:r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zh-CN" altLang="en-US" dirty="0">
                <a:latin typeface="Cambria Math" panose="02040503050406030204" pitchFamily="18" charset="0"/>
              </a:rPr>
              <a:t> </a:t>
            </a:r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  <a:r>
              <a:rPr lang="zh-CN" altLang="en-US" dirty="0">
                <a:latin typeface="Cambria Math" panose="02040503050406030204" pitchFamily="18" charset="0"/>
              </a:rPr>
              <a:t> </a:t>
            </a:r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0.02</a:t>
            </a:r>
            <a:r>
              <a:rPr lang="zh-CN" altLang="en-US" dirty="0">
                <a:latin typeface="Cambria Math" panose="02040503050406030204" pitchFamily="18" charset="0"/>
              </a:rPr>
              <a:t> </a:t>
            </a:r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  <a:r>
              <a:rPr lang="zh-CN" altLang="en-US" dirty="0">
                <a:latin typeface="Cambria Math" panose="02040503050406030204" pitchFamily="18" charset="0"/>
              </a:rPr>
              <a:t> </a:t>
            </a:r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10</a:t>
            </a:r>
          </a:p>
          <a:p>
            <a:endParaRPr lang="en-US" altLang="zh-CN" dirty="0"/>
          </a:p>
          <a:p>
            <a:r>
              <a:rPr lang="en-US" altLang="zh-CN" dirty="0"/>
              <a:t>Heat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1100C,</a:t>
            </a:r>
            <a:r>
              <a:rPr lang="zh-CN" altLang="en-US" dirty="0"/>
              <a:t> </a:t>
            </a:r>
            <a:r>
              <a:rPr lang="en-US" altLang="zh-CN" dirty="0"/>
              <a:t>10h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B501F2-E1C4-954C-BBBF-5DBE9D8676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0457" y="5001059"/>
            <a:ext cx="891268" cy="8426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90BD041-B6F8-C64F-8B8F-8458E2C76138}"/>
              </a:ext>
            </a:extLst>
          </p:cNvPr>
          <p:cNvSpPr txBox="1"/>
          <p:nvPr/>
        </p:nvSpPr>
        <p:spPr>
          <a:xfrm>
            <a:off x="511486" y="5237720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Shape</a:t>
            </a:r>
            <a:r>
              <a:rPr lang="zh-CN" altLang="en-US" b="1" dirty="0"/>
              <a:t> </a:t>
            </a:r>
            <a:r>
              <a:rPr lang="en-US" altLang="zh-CN" b="1" dirty="0"/>
              <a:t>A</a:t>
            </a:r>
            <a:endParaRPr 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E6FE5F-8567-E744-9A34-FAF76EBD879A}"/>
              </a:ext>
            </a:extLst>
          </p:cNvPr>
          <p:cNvSpPr txBox="1"/>
          <p:nvPr/>
        </p:nvSpPr>
        <p:spPr>
          <a:xfrm>
            <a:off x="2968174" y="5237720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Shape</a:t>
            </a:r>
            <a:r>
              <a:rPr lang="zh-CN" altLang="en-US" b="1" dirty="0"/>
              <a:t> </a:t>
            </a:r>
            <a:r>
              <a:rPr lang="en-US" altLang="zh-CN" b="1" dirty="0"/>
              <a:t>B</a:t>
            </a:r>
            <a:endParaRPr lang="en-US" b="1" dirty="0"/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E69645AA-A701-B947-82AA-4A0DD7380D11}"/>
              </a:ext>
            </a:extLst>
          </p:cNvPr>
          <p:cNvSpPr txBox="1"/>
          <p:nvPr/>
        </p:nvSpPr>
        <p:spPr>
          <a:xfrm>
            <a:off x="5501620" y="5237720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/>
              <a:t>Shape</a:t>
            </a:r>
            <a:r>
              <a:rPr lang="zh-CN" altLang="en-US" b="1" dirty="0"/>
              <a:t> </a:t>
            </a:r>
            <a:r>
              <a:rPr lang="en-US" altLang="zh-CN" b="1" dirty="0"/>
              <a:t>C</a:t>
            </a:r>
            <a:endParaRPr lang="en-US" b="1" dirty="0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51E9AF50-2E16-D149-968D-2068ADAE99AF}"/>
              </a:ext>
            </a:extLst>
          </p:cNvPr>
          <p:cNvSpPr txBox="1"/>
          <p:nvPr/>
        </p:nvSpPr>
        <p:spPr>
          <a:xfrm>
            <a:off x="8001402" y="5237720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/>
              <a:t>Shape</a:t>
            </a:r>
            <a:r>
              <a:rPr lang="zh-CN" altLang="en-US" b="1" dirty="0"/>
              <a:t> </a:t>
            </a:r>
            <a:r>
              <a:rPr lang="en-US" altLang="zh-CN" b="1" dirty="0"/>
              <a:t>D</a:t>
            </a:r>
            <a:endParaRPr lang="en-US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9676CFB-B6F1-3948-8B7C-A11D088BEF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2666" y="4956996"/>
            <a:ext cx="1034199" cy="9307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4B461B-D7B6-D048-8FF7-98AA7744D0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0588" y="4952146"/>
            <a:ext cx="1020687" cy="9356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6C77D8-0914-634F-8E96-987056FF9E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7495" y="4957292"/>
            <a:ext cx="1034199" cy="92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96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8120F6-8998-B945-9939-268A0A540A3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749" y="485463"/>
            <a:ext cx="3387578" cy="31178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37BFB4-FC17-D04E-A491-FF8453E5A538}"/>
              </a:ext>
            </a:extLst>
          </p:cNvPr>
          <p:cNvSpPr txBox="1"/>
          <p:nvPr/>
        </p:nvSpPr>
        <p:spPr>
          <a:xfrm>
            <a:off x="244518" y="9975"/>
            <a:ext cx="49926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Shape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A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after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treatment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in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Al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flux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(method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2)</a:t>
            </a:r>
            <a:endParaRPr lang="en-US" sz="2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02928-5C88-E345-80B4-0FA3AE26ED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749" y="3740158"/>
            <a:ext cx="3387578" cy="31178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93C174-F1A0-FF47-AFCC-E0A200F09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8538" y="953770"/>
            <a:ext cx="5143500" cy="36703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CA03EB9-C0DD-DE4E-A4D0-D1FA2BDD4994}"/>
              </a:ext>
            </a:extLst>
          </p:cNvPr>
          <p:cNvCxnSpPr/>
          <p:nvPr/>
        </p:nvCxnSpPr>
        <p:spPr>
          <a:xfrm>
            <a:off x="5010912" y="485463"/>
            <a:ext cx="0" cy="637253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B296015-E51B-1B47-8D57-088361ADDD87}"/>
              </a:ext>
            </a:extLst>
          </p:cNvPr>
          <p:cNvSpPr txBox="1"/>
          <p:nvPr/>
        </p:nvSpPr>
        <p:spPr>
          <a:xfrm>
            <a:off x="6336406" y="5022761"/>
            <a:ext cx="24025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From</a:t>
            </a:r>
            <a:r>
              <a:rPr lang="zh-CN" altLang="en-US" sz="2000" dirty="0"/>
              <a:t> </a:t>
            </a:r>
            <a:r>
              <a:rPr lang="en-US" altLang="zh-CN" sz="2000" dirty="0" err="1"/>
              <a:t>Domen’s</a:t>
            </a:r>
            <a:r>
              <a:rPr lang="zh-CN" altLang="en-US" sz="2000" dirty="0"/>
              <a:t> </a:t>
            </a:r>
            <a:r>
              <a:rPr lang="en-US" altLang="zh-CN" sz="2000" dirty="0"/>
              <a:t>paper.</a:t>
            </a:r>
            <a:endParaRPr lang="en-US" sz="20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5A3F2A4-691C-7A44-B3C2-107A1358C00A}"/>
              </a:ext>
            </a:extLst>
          </p:cNvPr>
          <p:cNvSpPr/>
          <p:nvPr/>
        </p:nvSpPr>
        <p:spPr>
          <a:xfrm>
            <a:off x="7920507" y="2228045"/>
            <a:ext cx="2112135" cy="1751527"/>
          </a:xfrm>
          <a:prstGeom prst="ellipse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293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DF5C98-EC25-EB4A-BF50-132FBEDB5F48}"/>
              </a:ext>
            </a:extLst>
          </p:cNvPr>
          <p:cNvSpPr txBox="1"/>
          <p:nvPr/>
        </p:nvSpPr>
        <p:spPr>
          <a:xfrm>
            <a:off x="299382" y="85353"/>
            <a:ext cx="2204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After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Pt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deposition</a:t>
            </a:r>
            <a:endParaRPr lang="en-US" sz="2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8DB021-BE33-2549-81AA-92A7CE2EFC0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1776" y="573578"/>
            <a:ext cx="3318030" cy="30540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5CE54F-E7BA-4A45-8F03-22F87901E7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4737" y="3803904"/>
            <a:ext cx="3318030" cy="30540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5A9AED-0788-124B-8BAC-5E8951F9237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1776" y="3803904"/>
            <a:ext cx="3318030" cy="30540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7C503B-3D4D-524C-B3FF-71B07728E6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4737" y="573578"/>
            <a:ext cx="3318030" cy="305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41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9A8F8C-5A35-494F-967D-ED9E06073647}"/>
              </a:ext>
            </a:extLst>
          </p:cNvPr>
          <p:cNvSpPr txBox="1"/>
          <p:nvPr/>
        </p:nvSpPr>
        <p:spPr>
          <a:xfrm>
            <a:off x="350898" y="149748"/>
            <a:ext cx="23407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After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Mn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deposition</a:t>
            </a:r>
            <a:endParaRPr lang="en-US" sz="2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19D37C-D395-E047-8C62-72917A2F928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392" y="349803"/>
            <a:ext cx="3501136" cy="32226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08B970-A03C-3845-9EF9-21C7B5E3120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8253" y="349802"/>
            <a:ext cx="3501136" cy="32226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7B38B6-6E72-2D41-9F77-E47E2082D6E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392" y="3635363"/>
            <a:ext cx="3501136" cy="32226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C8313F-384C-3C48-B8E9-D4FC8114A5A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8253" y="3635363"/>
            <a:ext cx="3519707" cy="323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88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372CA-793E-7B47-950A-D3BDE4A8FF52}"/>
              </a:ext>
            </a:extLst>
          </p:cNvPr>
          <p:cNvSpPr txBox="1"/>
          <p:nvPr/>
        </p:nvSpPr>
        <p:spPr>
          <a:xfrm>
            <a:off x="372534" y="217501"/>
            <a:ext cx="49926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Shape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B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after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treatment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in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Al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flux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(method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2)</a:t>
            </a:r>
            <a:endParaRPr lang="en-US" sz="2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B9512A-983D-7149-BBFF-95E9D021F82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6005" y="759910"/>
            <a:ext cx="3235706" cy="29780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C61F4D-55EE-F249-B671-32F395B7497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9462" y="759910"/>
            <a:ext cx="3235706" cy="2978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200482-44A4-2846-B984-D56C05838F0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6005" y="3880271"/>
            <a:ext cx="3235706" cy="29780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23ABBB-0C5F-9146-B34B-A1FC2352FD9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9462" y="3880271"/>
            <a:ext cx="3235706" cy="297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504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A22050-34FE-B74A-9240-8B26E9F9E62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476" y="1956816"/>
            <a:ext cx="4669086" cy="42976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855CD5-EB54-0648-8943-7D924991BB2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4781" y="1956816"/>
            <a:ext cx="4669085" cy="42976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DA7AE1-DC8A-4E45-AE77-F3EBDC0B2967}"/>
              </a:ext>
            </a:extLst>
          </p:cNvPr>
          <p:cNvSpPr txBox="1"/>
          <p:nvPr/>
        </p:nvSpPr>
        <p:spPr>
          <a:xfrm>
            <a:off x="372534" y="217501"/>
            <a:ext cx="49926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Shape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B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after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treatment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in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Al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flux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(method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2)</a:t>
            </a:r>
            <a:endParaRPr lang="en-US" sz="2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9DE73E-4DC0-E546-A4EB-2112E9301B0D}"/>
              </a:ext>
            </a:extLst>
          </p:cNvPr>
          <p:cNvSpPr txBox="1"/>
          <p:nvPr/>
        </p:nvSpPr>
        <p:spPr>
          <a:xfrm>
            <a:off x="372534" y="617611"/>
            <a:ext cx="2333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Photo</a:t>
            </a:r>
            <a:r>
              <a:rPr lang="zh-CN" altLang="en-US" b="1" dirty="0"/>
              <a:t> </a:t>
            </a:r>
            <a:r>
              <a:rPr lang="en-US" altLang="zh-CN" b="1" dirty="0"/>
              <a:t>deposition</a:t>
            </a:r>
            <a:r>
              <a:rPr lang="zh-CN" altLang="en-US" b="1" dirty="0"/>
              <a:t> </a:t>
            </a:r>
            <a:r>
              <a:rPr lang="en-US" altLang="zh-CN" b="1" dirty="0"/>
              <a:t>of</a:t>
            </a:r>
            <a:r>
              <a:rPr lang="zh-CN" altLang="en-US" b="1" dirty="0"/>
              <a:t> </a:t>
            </a:r>
            <a:r>
              <a:rPr lang="en-US" altLang="zh-CN" b="1" dirty="0"/>
              <a:t>Pt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08735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369F72-4918-E648-A84D-4BCEEA1D73B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9744" y="353083"/>
            <a:ext cx="3391408" cy="31216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94DF44-A2FA-5145-928A-7D72557FB96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2480" y="353083"/>
            <a:ext cx="3391408" cy="31216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153354-6FD2-AD43-99EA-97D08CF97A3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9744" y="3736363"/>
            <a:ext cx="3391408" cy="31216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6D85A9-A648-3C46-A015-CEFAB61DCC4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2481" y="3736363"/>
            <a:ext cx="3391408" cy="31216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95FC92-9780-0C40-8F03-0D49662E06D6}"/>
              </a:ext>
            </a:extLst>
          </p:cNvPr>
          <p:cNvSpPr txBox="1"/>
          <p:nvPr/>
        </p:nvSpPr>
        <p:spPr>
          <a:xfrm>
            <a:off x="242799" y="-47027"/>
            <a:ext cx="49926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Shape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B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after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treatment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in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Al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flux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(method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2)</a:t>
            </a:r>
            <a:endParaRPr lang="en-US" sz="2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015F3D-17AB-B749-9D25-F42303A08119}"/>
              </a:ext>
            </a:extLst>
          </p:cNvPr>
          <p:cNvSpPr txBox="1"/>
          <p:nvPr/>
        </p:nvSpPr>
        <p:spPr>
          <a:xfrm>
            <a:off x="242799" y="353083"/>
            <a:ext cx="2453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Photo</a:t>
            </a:r>
            <a:r>
              <a:rPr lang="zh-CN" altLang="en-US" b="1" dirty="0"/>
              <a:t> </a:t>
            </a:r>
            <a:r>
              <a:rPr lang="en-US" altLang="zh-CN" b="1" dirty="0"/>
              <a:t>deposition</a:t>
            </a:r>
            <a:r>
              <a:rPr lang="zh-CN" altLang="en-US" b="1" dirty="0"/>
              <a:t> </a:t>
            </a:r>
            <a:r>
              <a:rPr lang="en-US" altLang="zh-CN" b="1" dirty="0"/>
              <a:t>of</a:t>
            </a:r>
            <a:r>
              <a:rPr lang="zh-CN" altLang="en-US" b="1" dirty="0"/>
              <a:t> </a:t>
            </a:r>
            <a:r>
              <a:rPr lang="en-US" altLang="zh-CN" b="1" dirty="0"/>
              <a:t>Mn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70160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5AAF7E-FC02-2D4B-9D60-17084E19BC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0135" y="728133"/>
            <a:ext cx="3152735" cy="2901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291820-CCA5-5C4B-83B9-D5F7E8BBCF5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7066" y="3956049"/>
            <a:ext cx="3152736" cy="2901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F4BCA6-1547-1F4E-A2EB-082C27D05C1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7066" y="728133"/>
            <a:ext cx="3152736" cy="2901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A379CF-FFF2-1A48-BF61-F98F8C556BA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0134" y="3956051"/>
            <a:ext cx="3152735" cy="29019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837CA6-A9CC-C443-8B2D-30141499E6C8}"/>
              </a:ext>
            </a:extLst>
          </p:cNvPr>
          <p:cNvSpPr txBox="1"/>
          <p:nvPr/>
        </p:nvSpPr>
        <p:spPr>
          <a:xfrm>
            <a:off x="372534" y="217501"/>
            <a:ext cx="49926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Shape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C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after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treatment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in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Al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flux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(method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2)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472446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277</Words>
  <Application>Microsoft Macintosh PowerPoint</Application>
  <PresentationFormat>Widescreen</PresentationFormat>
  <Paragraphs>46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等线</vt:lpstr>
      <vt:lpstr>等线 Light</vt:lpstr>
      <vt:lpstr>Arial</vt:lpstr>
      <vt:lpstr>Calibri</vt:lpstr>
      <vt:lpstr>Calibri Light</vt:lpstr>
      <vt:lpstr>Cambria Math</vt:lpstr>
      <vt:lpstr>Office Theme</vt:lpstr>
      <vt:lpstr>Weekly Meeting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Weekly Meeting</dc:title>
  <dc:creator>Mingyi Zhang</dc:creator>
  <cp:lastModifiedBy>Mingyi Zhang</cp:lastModifiedBy>
  <cp:revision>24</cp:revision>
  <dcterms:created xsi:type="dcterms:W3CDTF">2019-11-21T19:26:58Z</dcterms:created>
  <dcterms:modified xsi:type="dcterms:W3CDTF">2019-11-22T19:28:34Z</dcterms:modified>
</cp:coreProperties>
</file>