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8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92A9"/>
    <a:srgbClr val="5BEE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37"/>
  </p:normalViewPr>
  <p:slideViewPr>
    <p:cSldViewPr snapToGrid="0" snapToObjects="1">
      <p:cViewPr varScale="1">
        <p:scale>
          <a:sx n="90" d="100"/>
          <a:sy n="90" d="100"/>
        </p:scale>
        <p:origin x="232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6DEDD-D408-2E4D-93DB-0C75CB7F25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39743-B81B-774D-BCB4-85B570DEC4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13BF2-8612-CA4F-A07F-620735DE6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39D6E-5857-ED4C-817D-AC191043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263CE-1C52-1E49-9031-B1A55E76C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0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7A949-4842-3A4E-9F4A-878420365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C150BC-4894-F448-A788-5A793090B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8E5D6-C491-C746-AD9F-17D5BE080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A4AA6-3329-0D41-AB26-BE23E6386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BAD37-A115-1745-A1C6-775CBA044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2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E6629C-4938-6C42-B5D8-056CFE6E3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6EA5C-E376-C843-96E2-D2A45665C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16C63-2869-8E43-BDEB-2B0225739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E0341-98C8-3443-B753-F8E4AFA2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4B4D3-CF14-FB42-8A91-C294DC02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18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969A5-A513-524C-AE20-7F377735C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CEB2A-9A9B-714B-A019-349BF6999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AE3C0-40DC-7D4C-8EF3-DC115E0FD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D066F-0ADE-B940-80C1-61E69A226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3CB30-DBDC-4246-8876-DE1B73AD8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57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B49C2-B653-4145-B939-725AC04CB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88022-C758-6D49-9D67-39B179D93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D1E18-8FCC-344D-8A69-4EC540355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90A8E-BC84-0F49-906C-64D4B9966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DB02C-F21E-3742-9305-26903A7B1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0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0730E-1BDC-8448-B897-C051234C0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573E2-C32F-804D-93E8-5E97DF819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98C145-7A0F-ED43-A520-A7A486440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A0570-055C-5744-A655-CC1A51841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3B4E7-744A-2E4D-8C2B-36268849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99EA0-241C-C343-A38B-429BB0A13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33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42786-6413-5A45-ACA5-0DC581DF8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540C8-CFA0-2E49-BDE7-413A36E9B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4E4F01-3933-774D-AC72-410B571B1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7BDAA7-8B87-0445-926D-94CF9A9F8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AF09F7-2C23-8D4D-A5F8-94568A80E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55132A-1848-2648-BA41-1DB584EAD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7C52A5-0705-CB44-A1E6-E77C87D5A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627128-E0FA-DB46-87F9-063F6823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3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417D9-D3AE-8044-8316-8EC341143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75173-C833-1A4E-8DB2-7B2BD625C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D0D526-321B-454C-BA52-D0644F80E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F313C-B99B-F640-A70C-9F56B7788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0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9C9B60-D2EB-CA46-90E5-F25F6EB3F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26A5A2-64AC-CA47-BCAF-CEB9F8F79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08F75-9685-5C40-AAD6-BFD75C2DB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22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2B822-50D4-6547-8025-B03B3556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8F769-4CA3-5E47-A10C-2158668CC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2D4A6-353E-3E48-BE16-53545C93BE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CCEF3B-BC4E-C14A-8CB4-77AE023B6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D3C021-F53F-1841-BA3D-47237029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07515-68C5-154D-BC87-F0D589BA3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7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67C06-CFA8-2049-AA3B-F8C98AD5E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D2C961-4D26-8845-8BE1-7C28758BD3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53439-388F-9E47-B451-0CD643C71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C0328-6673-EF42-B4DC-DC1A3C37D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36C3AE-FF4A-D247-8EBE-806944CA1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4E1E2-A912-854B-A5D8-DC2AFE86F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1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F686AA-0FF7-9643-9EAF-7767DBC82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7649A-8779-C143-BF5B-6113D44F3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6C979-5E4E-714C-98CD-7904941C50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F3AB2-093A-C844-A107-BBBA9B192609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67546-2BC6-D74F-8EC1-1F3F6C386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C9EDD-BBDA-B14A-B67C-69305296EA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40991-009E-9E4E-A7DD-7611CF67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0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BDB16-4986-E141-9978-7177042C48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Weekly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2D2DB-030F-6942-A6CD-1DBD59B81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9/11/2020</a:t>
            </a:r>
          </a:p>
          <a:p>
            <a:r>
              <a:rPr lang="en-US" dirty="0"/>
              <a:t>Mingyi Zhang</a:t>
            </a:r>
          </a:p>
        </p:txBody>
      </p:sp>
    </p:spTree>
    <p:extLst>
      <p:ext uri="{BB962C8B-B14F-4D97-AF65-F5344CB8AC3E}">
        <p14:creationId xmlns:p14="http://schemas.microsoft.com/office/powerpoint/2010/main" val="1685087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1EA60610-0A76-6147-8697-4B60076E68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1239" b="13958"/>
          <a:stretch/>
        </p:blipFill>
        <p:spPr>
          <a:xfrm>
            <a:off x="3194530" y="957262"/>
            <a:ext cx="5545709" cy="590073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19E9711-CEBF-584C-9D29-B365D5B45E18}"/>
              </a:ext>
            </a:extLst>
          </p:cNvPr>
          <p:cNvCxnSpPr>
            <a:cxnSpLocks/>
          </p:cNvCxnSpPr>
          <p:nvPr/>
        </p:nvCxnSpPr>
        <p:spPr>
          <a:xfrm flipV="1">
            <a:off x="605642" y="3889447"/>
            <a:ext cx="9100580" cy="1818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0E3F9EE-34E9-F044-8EB4-7BDEE6142744}"/>
              </a:ext>
            </a:extLst>
          </p:cNvPr>
          <p:cNvSpPr txBox="1"/>
          <p:nvPr/>
        </p:nvSpPr>
        <p:spPr>
          <a:xfrm>
            <a:off x="1001796" y="2238689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Al 1%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44B664-B63C-894B-938A-F3260304C32D}"/>
              </a:ext>
            </a:extLst>
          </p:cNvPr>
          <p:cNvSpPr txBox="1"/>
          <p:nvPr/>
        </p:nvSpPr>
        <p:spPr>
          <a:xfrm>
            <a:off x="1001795" y="5142891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Al 2%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993163-5B01-E94E-BD5A-295100032BEC}"/>
              </a:ext>
            </a:extLst>
          </p:cNvPr>
          <p:cNvSpPr txBox="1"/>
          <p:nvPr/>
        </p:nvSpPr>
        <p:spPr>
          <a:xfrm>
            <a:off x="2092562" y="1128156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Methanol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B0D366-F56D-BA42-9967-E7BF2A1DCFFA}"/>
              </a:ext>
            </a:extLst>
          </p:cNvPr>
          <p:cNvSpPr txBox="1"/>
          <p:nvPr/>
        </p:nvSpPr>
        <p:spPr>
          <a:xfrm>
            <a:off x="2092562" y="4089928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Methanol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E2E399-852F-BA4C-AB1B-5203E5DEDCEB}"/>
              </a:ext>
            </a:extLst>
          </p:cNvPr>
          <p:cNvSpPr txBox="1"/>
          <p:nvPr/>
        </p:nvSpPr>
        <p:spPr>
          <a:xfrm>
            <a:off x="2331602" y="1869357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pH 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26CD24-1BCB-0340-B18D-D7E6B90B2DD7}"/>
              </a:ext>
            </a:extLst>
          </p:cNvPr>
          <p:cNvSpPr txBox="1"/>
          <p:nvPr/>
        </p:nvSpPr>
        <p:spPr>
          <a:xfrm>
            <a:off x="2330137" y="2545500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pH 7</a:t>
            </a: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FBE2E399-852F-BA4C-AB1B-5203E5DEDCEB}"/>
              </a:ext>
            </a:extLst>
          </p:cNvPr>
          <p:cNvSpPr txBox="1"/>
          <p:nvPr/>
        </p:nvSpPr>
        <p:spPr>
          <a:xfrm>
            <a:off x="2330136" y="324311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FBE2E399-852F-BA4C-AB1B-5203E5DEDCEB}"/>
              </a:ext>
            </a:extLst>
          </p:cNvPr>
          <p:cNvSpPr txBox="1"/>
          <p:nvPr/>
        </p:nvSpPr>
        <p:spPr>
          <a:xfrm>
            <a:off x="2330135" y="4773559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FBE2E399-852F-BA4C-AB1B-5203E5DEDCEB}"/>
              </a:ext>
            </a:extLst>
          </p:cNvPr>
          <p:cNvSpPr txBox="1"/>
          <p:nvPr/>
        </p:nvSpPr>
        <p:spPr>
          <a:xfrm>
            <a:off x="2330134" y="554020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id="{FBE2E399-852F-BA4C-AB1B-5203E5DEDCEB}"/>
              </a:ext>
            </a:extLst>
          </p:cNvPr>
          <p:cNvSpPr txBox="1"/>
          <p:nvPr/>
        </p:nvSpPr>
        <p:spPr>
          <a:xfrm>
            <a:off x="2330133" y="6292543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3B6807-F8BA-654F-9D2E-36DAC791C069}"/>
              </a:ext>
            </a:extLst>
          </p:cNvPr>
          <p:cNvSpPr txBox="1"/>
          <p:nvPr/>
        </p:nvSpPr>
        <p:spPr>
          <a:xfrm>
            <a:off x="3194530" y="587930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Batch 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5E9FCB-0897-DF4F-848F-4CE4E6B99428}"/>
              </a:ext>
            </a:extLst>
          </p:cNvPr>
          <p:cNvSpPr txBox="1"/>
          <p:nvPr/>
        </p:nvSpPr>
        <p:spPr>
          <a:xfrm>
            <a:off x="4000073" y="587930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Batch 2</a:t>
            </a:r>
          </a:p>
        </p:txBody>
      </p:sp>
      <p:sp>
        <p:nvSpPr>
          <p:cNvPr id="22" name="TextBox 17">
            <a:extLst>
              <a:ext uri="{FF2B5EF4-FFF2-40B4-BE49-F238E27FC236}">
                <a16:creationId xmlns:a16="http://schemas.microsoft.com/office/drawing/2014/main" id="{953B6807-F8BA-654F-9D2E-36DAC791C069}"/>
              </a:ext>
            </a:extLst>
          </p:cNvPr>
          <p:cNvSpPr txBox="1"/>
          <p:nvPr/>
        </p:nvSpPr>
        <p:spPr>
          <a:xfrm>
            <a:off x="4805616" y="587930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3</a:t>
            </a:r>
          </a:p>
        </p:txBody>
      </p:sp>
      <p:sp>
        <p:nvSpPr>
          <p:cNvPr id="23" name="TextBox 17">
            <a:extLst>
              <a:ext uri="{FF2B5EF4-FFF2-40B4-BE49-F238E27FC236}">
                <a16:creationId xmlns:a16="http://schemas.microsoft.com/office/drawing/2014/main" id="{953B6807-F8BA-654F-9D2E-36DAC791C069}"/>
              </a:ext>
            </a:extLst>
          </p:cNvPr>
          <p:cNvSpPr txBox="1"/>
          <p:nvPr/>
        </p:nvSpPr>
        <p:spPr>
          <a:xfrm>
            <a:off x="5611159" y="589082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4</a:t>
            </a:r>
          </a:p>
        </p:txBody>
      </p:sp>
      <p:sp>
        <p:nvSpPr>
          <p:cNvPr id="24" name="TextBox 17">
            <a:extLst>
              <a:ext uri="{FF2B5EF4-FFF2-40B4-BE49-F238E27FC236}">
                <a16:creationId xmlns:a16="http://schemas.microsoft.com/office/drawing/2014/main" id="{953B6807-F8BA-654F-9D2E-36DAC791C069}"/>
              </a:ext>
            </a:extLst>
          </p:cNvPr>
          <p:cNvSpPr txBox="1"/>
          <p:nvPr/>
        </p:nvSpPr>
        <p:spPr>
          <a:xfrm>
            <a:off x="6370156" y="589082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5</a:t>
            </a:r>
          </a:p>
        </p:txBody>
      </p:sp>
      <p:sp>
        <p:nvSpPr>
          <p:cNvPr id="25" name="TextBox 17">
            <a:extLst>
              <a:ext uri="{FF2B5EF4-FFF2-40B4-BE49-F238E27FC236}">
                <a16:creationId xmlns:a16="http://schemas.microsoft.com/office/drawing/2014/main" id="{953B6807-F8BA-654F-9D2E-36DAC791C069}"/>
              </a:ext>
            </a:extLst>
          </p:cNvPr>
          <p:cNvSpPr txBox="1"/>
          <p:nvPr/>
        </p:nvSpPr>
        <p:spPr>
          <a:xfrm>
            <a:off x="7129153" y="587930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6</a:t>
            </a:r>
          </a:p>
        </p:txBody>
      </p:sp>
      <p:sp>
        <p:nvSpPr>
          <p:cNvPr id="26" name="TextBox 17">
            <a:extLst>
              <a:ext uri="{FF2B5EF4-FFF2-40B4-BE49-F238E27FC236}">
                <a16:creationId xmlns:a16="http://schemas.microsoft.com/office/drawing/2014/main" id="{953B6807-F8BA-654F-9D2E-36DAC791C069}"/>
              </a:ext>
            </a:extLst>
          </p:cNvPr>
          <p:cNvSpPr txBox="1"/>
          <p:nvPr/>
        </p:nvSpPr>
        <p:spPr>
          <a:xfrm>
            <a:off x="7975304" y="586778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A28B7D8-7B39-C042-B83E-EB25C6F27A97}"/>
              </a:ext>
            </a:extLst>
          </p:cNvPr>
          <p:cNvSpPr txBox="1"/>
          <p:nvPr/>
        </p:nvSpPr>
        <p:spPr>
          <a:xfrm>
            <a:off x="9372970" y="125113"/>
            <a:ext cx="2622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All coated with </a:t>
            </a:r>
          </a:p>
          <a:p>
            <a:r>
              <a:rPr lang="en-US" b="1" dirty="0">
                <a:solidFill>
                  <a:schemeClr val="accent1"/>
                </a:solidFill>
              </a:rPr>
              <a:t>0.1wt% Rh and Cr (metal)</a:t>
            </a:r>
          </a:p>
        </p:txBody>
      </p:sp>
    </p:spTree>
    <p:extLst>
      <p:ext uri="{BB962C8B-B14F-4D97-AF65-F5344CB8AC3E}">
        <p14:creationId xmlns:p14="http://schemas.microsoft.com/office/powerpoint/2010/main" val="2991480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>
            <a:extLst>
              <a:ext uri="{FF2B5EF4-FFF2-40B4-BE49-F238E27FC236}">
                <a16:creationId xmlns:a16="http://schemas.microsoft.com/office/drawing/2014/main" id="{6DAA7800-BBBE-484F-B941-002A1EED62D2}"/>
              </a:ext>
            </a:extLst>
          </p:cNvPr>
          <p:cNvSpPr/>
          <p:nvPr/>
        </p:nvSpPr>
        <p:spPr>
          <a:xfrm>
            <a:off x="514784" y="4944773"/>
            <a:ext cx="4738254" cy="1080654"/>
          </a:xfrm>
          <a:prstGeom prst="trapezoid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Heat Stage</a:t>
            </a:r>
          </a:p>
        </p:txBody>
      </p:sp>
      <p:sp>
        <p:nvSpPr>
          <p:cNvPr id="4" name="Can 3">
            <a:extLst>
              <a:ext uri="{FF2B5EF4-FFF2-40B4-BE49-F238E27FC236}">
                <a16:creationId xmlns:a16="http://schemas.microsoft.com/office/drawing/2014/main" id="{8E3ED686-80BE-284B-800E-3450F5D58D2B}"/>
              </a:ext>
            </a:extLst>
          </p:cNvPr>
          <p:cNvSpPr/>
          <p:nvPr/>
        </p:nvSpPr>
        <p:spPr>
          <a:xfrm>
            <a:off x="1571688" y="2928937"/>
            <a:ext cx="2624446" cy="2170215"/>
          </a:xfrm>
          <a:prstGeom prst="can">
            <a:avLst>
              <a:gd name="adj" fmla="val 31480"/>
            </a:avLst>
          </a:prstGeom>
          <a:solidFill>
            <a:srgbClr val="5B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n 2">
            <a:extLst>
              <a:ext uri="{FF2B5EF4-FFF2-40B4-BE49-F238E27FC236}">
                <a16:creationId xmlns:a16="http://schemas.microsoft.com/office/drawing/2014/main" id="{85738E90-FF7B-C445-8569-EEC8114D49D3}"/>
              </a:ext>
            </a:extLst>
          </p:cNvPr>
          <p:cNvSpPr/>
          <p:nvPr/>
        </p:nvSpPr>
        <p:spPr>
          <a:xfrm>
            <a:off x="1571688" y="2759714"/>
            <a:ext cx="2624446" cy="2339439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n 4">
            <a:extLst>
              <a:ext uri="{FF2B5EF4-FFF2-40B4-BE49-F238E27FC236}">
                <a16:creationId xmlns:a16="http://schemas.microsoft.com/office/drawing/2014/main" id="{6399CFF5-4362-5D48-936A-1B65BFA0ECB5}"/>
              </a:ext>
            </a:extLst>
          </p:cNvPr>
          <p:cNvSpPr/>
          <p:nvPr/>
        </p:nvSpPr>
        <p:spPr>
          <a:xfrm>
            <a:off x="2562442" y="2583996"/>
            <a:ext cx="642938" cy="912173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3FE1C4AE-8B73-9B4A-A24E-FC5381D31357}"/>
              </a:ext>
            </a:extLst>
          </p:cNvPr>
          <p:cNvSpPr/>
          <p:nvPr/>
        </p:nvSpPr>
        <p:spPr>
          <a:xfrm>
            <a:off x="2562442" y="3243262"/>
            <a:ext cx="642938" cy="244989"/>
          </a:xfrm>
          <a:prstGeom prst="can">
            <a:avLst/>
          </a:prstGeom>
          <a:solidFill>
            <a:srgbClr val="C992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B801035-7FCD-0A47-8D81-06CB66631835}"/>
              </a:ext>
            </a:extLst>
          </p:cNvPr>
          <p:cNvSpPr/>
          <p:nvPr/>
        </p:nvSpPr>
        <p:spPr>
          <a:xfrm rot="900824">
            <a:off x="3237884" y="222138"/>
            <a:ext cx="100013" cy="281463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rved Right Arrow 7">
            <a:extLst>
              <a:ext uri="{FF2B5EF4-FFF2-40B4-BE49-F238E27FC236}">
                <a16:creationId xmlns:a16="http://schemas.microsoft.com/office/drawing/2014/main" id="{1F9D876A-B20F-0A4A-ACEE-FFD485ED315D}"/>
              </a:ext>
            </a:extLst>
          </p:cNvPr>
          <p:cNvSpPr/>
          <p:nvPr/>
        </p:nvSpPr>
        <p:spPr>
          <a:xfrm rot="761375">
            <a:off x="3518354" y="597880"/>
            <a:ext cx="514350" cy="757238"/>
          </a:xfrm>
          <a:prstGeom prst="curvedRightArrow">
            <a:avLst>
              <a:gd name="adj1" fmla="val 25000"/>
              <a:gd name="adj2" fmla="val 73611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86BD5C-B154-C349-951C-47EA9115CB1F}"/>
              </a:ext>
            </a:extLst>
          </p:cNvPr>
          <p:cNvSpPr txBox="1"/>
          <p:nvPr/>
        </p:nvSpPr>
        <p:spPr>
          <a:xfrm>
            <a:off x="4013339" y="746847"/>
            <a:ext cx="861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stirring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FD662D-A85F-1C40-9843-DBB6BBF9B90A}"/>
              </a:ext>
            </a:extLst>
          </p:cNvPr>
          <p:cNvSpPr txBox="1"/>
          <p:nvPr/>
        </p:nvSpPr>
        <p:spPr>
          <a:xfrm>
            <a:off x="6975190" y="0"/>
            <a:ext cx="3481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50mg powder + 0.5 ml solution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80EC0B2-3F58-804E-8CF6-D9BFCEADE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546" y="884879"/>
            <a:ext cx="1692645" cy="597312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F9647D5-FD90-2943-B968-7EADAE1E6C52}"/>
              </a:ext>
            </a:extLst>
          </p:cNvPr>
          <p:cNvSpPr txBox="1"/>
          <p:nvPr/>
        </p:nvSpPr>
        <p:spPr>
          <a:xfrm>
            <a:off x="7006102" y="1115111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Methanol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E253DA-C00A-0944-AA68-5C2E610C1A83}"/>
              </a:ext>
            </a:extLst>
          </p:cNvPr>
          <p:cNvSpPr txBox="1"/>
          <p:nvPr/>
        </p:nvSpPr>
        <p:spPr>
          <a:xfrm>
            <a:off x="6986838" y="399018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Methanol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871757-0159-B44F-984E-4AC7E5A3A13D}"/>
              </a:ext>
            </a:extLst>
          </p:cNvPr>
          <p:cNvSpPr txBox="1"/>
          <p:nvPr/>
        </p:nvSpPr>
        <p:spPr>
          <a:xfrm>
            <a:off x="7245142" y="1856312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pH 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0CC79E-9B0C-2A43-BD00-1A6D31737C42}"/>
              </a:ext>
            </a:extLst>
          </p:cNvPr>
          <p:cNvSpPr txBox="1"/>
          <p:nvPr/>
        </p:nvSpPr>
        <p:spPr>
          <a:xfrm>
            <a:off x="7243677" y="2532455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pH 7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26069E7C-F299-C943-B863-E41DDEE6195A}"/>
              </a:ext>
            </a:extLst>
          </p:cNvPr>
          <p:cNvSpPr txBox="1"/>
          <p:nvPr/>
        </p:nvSpPr>
        <p:spPr>
          <a:xfrm>
            <a:off x="7243676" y="3230071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id="{4F7D3486-239E-3C40-8E79-3137CD95555C}"/>
              </a:ext>
            </a:extLst>
          </p:cNvPr>
          <p:cNvSpPr txBox="1"/>
          <p:nvPr/>
        </p:nvSpPr>
        <p:spPr>
          <a:xfrm>
            <a:off x="7213099" y="4760514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6E90AE3F-7ACF-924B-920E-28A63549BB80}"/>
              </a:ext>
            </a:extLst>
          </p:cNvPr>
          <p:cNvSpPr txBox="1"/>
          <p:nvPr/>
        </p:nvSpPr>
        <p:spPr>
          <a:xfrm>
            <a:off x="7213098" y="5527161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9" name="TextBox 11">
            <a:extLst>
              <a:ext uri="{FF2B5EF4-FFF2-40B4-BE49-F238E27FC236}">
                <a16:creationId xmlns:a16="http://schemas.microsoft.com/office/drawing/2014/main" id="{55D3A199-2480-AF48-9301-4F51FFC82FAD}"/>
              </a:ext>
            </a:extLst>
          </p:cNvPr>
          <p:cNvSpPr txBox="1"/>
          <p:nvPr/>
        </p:nvSpPr>
        <p:spPr>
          <a:xfrm>
            <a:off x="7213097" y="6279498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20" name="TextBox 7">
            <a:extLst>
              <a:ext uri="{FF2B5EF4-FFF2-40B4-BE49-F238E27FC236}">
                <a16:creationId xmlns:a16="http://schemas.microsoft.com/office/drawing/2014/main" id="{50E3F9EE-34E9-F044-8EB4-7BDEE6142744}"/>
              </a:ext>
            </a:extLst>
          </p:cNvPr>
          <p:cNvSpPr txBox="1"/>
          <p:nvPr/>
        </p:nvSpPr>
        <p:spPr>
          <a:xfrm>
            <a:off x="6080393" y="2301622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1"/>
                </a:solidFill>
              </a:rPr>
              <a:t>Al 1%</a:t>
            </a: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id="{CAB21FA1-2B66-A543-9EF2-E668B6014C94}"/>
              </a:ext>
            </a:extLst>
          </p:cNvPr>
          <p:cNvSpPr txBox="1"/>
          <p:nvPr/>
        </p:nvSpPr>
        <p:spPr>
          <a:xfrm>
            <a:off x="6068951" y="5006352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1"/>
                </a:solidFill>
              </a:rPr>
              <a:t>Al 2%</a:t>
            </a:r>
          </a:p>
        </p:txBody>
      </p:sp>
      <p:sp>
        <p:nvSpPr>
          <p:cNvPr id="22" name="TextBox 17">
            <a:extLst>
              <a:ext uri="{FF2B5EF4-FFF2-40B4-BE49-F238E27FC236}">
                <a16:creationId xmlns:a16="http://schemas.microsoft.com/office/drawing/2014/main" id="{953B6807-F8BA-654F-9D2E-36DAC791C069}"/>
              </a:ext>
            </a:extLst>
          </p:cNvPr>
          <p:cNvSpPr txBox="1"/>
          <p:nvPr/>
        </p:nvSpPr>
        <p:spPr>
          <a:xfrm>
            <a:off x="8126922" y="500212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1</a:t>
            </a:r>
          </a:p>
        </p:txBody>
      </p:sp>
      <p:sp>
        <p:nvSpPr>
          <p:cNvPr id="23" name="TextBox 20">
            <a:extLst>
              <a:ext uri="{FF2B5EF4-FFF2-40B4-BE49-F238E27FC236}">
                <a16:creationId xmlns:a16="http://schemas.microsoft.com/office/drawing/2014/main" id="{BA5E9FCB-0897-DF4F-848F-4CE4E6B99428}"/>
              </a:ext>
            </a:extLst>
          </p:cNvPr>
          <p:cNvSpPr txBox="1"/>
          <p:nvPr/>
        </p:nvSpPr>
        <p:spPr>
          <a:xfrm>
            <a:off x="8995868" y="500212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2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19E9711-CEBF-584C-9D29-B365D5B45E18}"/>
              </a:ext>
            </a:extLst>
          </p:cNvPr>
          <p:cNvCxnSpPr>
            <a:cxnSpLocks/>
          </p:cNvCxnSpPr>
          <p:nvPr/>
        </p:nvCxnSpPr>
        <p:spPr>
          <a:xfrm>
            <a:off x="5933932" y="3862821"/>
            <a:ext cx="4431227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350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>
            <a:extLst>
              <a:ext uri="{FF2B5EF4-FFF2-40B4-BE49-F238E27FC236}">
                <a16:creationId xmlns:a16="http://schemas.microsoft.com/office/drawing/2014/main" id="{6DAA7800-BBBE-484F-B941-002A1EED62D2}"/>
              </a:ext>
            </a:extLst>
          </p:cNvPr>
          <p:cNvSpPr/>
          <p:nvPr/>
        </p:nvSpPr>
        <p:spPr>
          <a:xfrm>
            <a:off x="726498" y="5264277"/>
            <a:ext cx="4738254" cy="1080654"/>
          </a:xfrm>
          <a:prstGeom prst="trapezoid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Heat Stage</a:t>
            </a:r>
          </a:p>
        </p:txBody>
      </p:sp>
      <p:sp>
        <p:nvSpPr>
          <p:cNvPr id="3" name="Can 2">
            <a:extLst>
              <a:ext uri="{FF2B5EF4-FFF2-40B4-BE49-F238E27FC236}">
                <a16:creationId xmlns:a16="http://schemas.microsoft.com/office/drawing/2014/main" id="{8E3ED686-80BE-284B-800E-3450F5D58D2B}"/>
              </a:ext>
            </a:extLst>
          </p:cNvPr>
          <p:cNvSpPr/>
          <p:nvPr/>
        </p:nvSpPr>
        <p:spPr>
          <a:xfrm>
            <a:off x="1783402" y="3248441"/>
            <a:ext cx="2624446" cy="2170215"/>
          </a:xfrm>
          <a:prstGeom prst="can">
            <a:avLst>
              <a:gd name="adj" fmla="val 31480"/>
            </a:avLst>
          </a:prstGeom>
          <a:solidFill>
            <a:srgbClr val="5B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Can 3">
            <a:extLst>
              <a:ext uri="{FF2B5EF4-FFF2-40B4-BE49-F238E27FC236}">
                <a16:creationId xmlns:a16="http://schemas.microsoft.com/office/drawing/2014/main" id="{85738E90-FF7B-C445-8569-EEC8114D49D3}"/>
              </a:ext>
            </a:extLst>
          </p:cNvPr>
          <p:cNvSpPr/>
          <p:nvPr/>
        </p:nvSpPr>
        <p:spPr>
          <a:xfrm>
            <a:off x="1783402" y="3079218"/>
            <a:ext cx="2624446" cy="2339439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Can 4">
            <a:extLst>
              <a:ext uri="{FF2B5EF4-FFF2-40B4-BE49-F238E27FC236}">
                <a16:creationId xmlns:a16="http://schemas.microsoft.com/office/drawing/2014/main" id="{6399CFF5-4362-5D48-936A-1B65BFA0ECB5}"/>
              </a:ext>
            </a:extLst>
          </p:cNvPr>
          <p:cNvSpPr/>
          <p:nvPr/>
        </p:nvSpPr>
        <p:spPr>
          <a:xfrm>
            <a:off x="2774156" y="2903500"/>
            <a:ext cx="642938" cy="912173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3FE1C4AE-8B73-9B4A-A24E-FC5381D31357}"/>
              </a:ext>
            </a:extLst>
          </p:cNvPr>
          <p:cNvSpPr/>
          <p:nvPr/>
        </p:nvSpPr>
        <p:spPr>
          <a:xfrm>
            <a:off x="2774156" y="3321194"/>
            <a:ext cx="642938" cy="486562"/>
          </a:xfrm>
          <a:prstGeom prst="can">
            <a:avLst/>
          </a:prstGeom>
          <a:solidFill>
            <a:srgbClr val="C992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B801035-7FCD-0A47-8D81-06CB66631835}"/>
              </a:ext>
            </a:extLst>
          </p:cNvPr>
          <p:cNvSpPr/>
          <p:nvPr/>
        </p:nvSpPr>
        <p:spPr>
          <a:xfrm rot="900824">
            <a:off x="3449598" y="541642"/>
            <a:ext cx="100013" cy="281463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Curved Right Arrow 7">
            <a:extLst>
              <a:ext uri="{FF2B5EF4-FFF2-40B4-BE49-F238E27FC236}">
                <a16:creationId xmlns:a16="http://schemas.microsoft.com/office/drawing/2014/main" id="{1F9D876A-B20F-0A4A-ACEE-FFD485ED315D}"/>
              </a:ext>
            </a:extLst>
          </p:cNvPr>
          <p:cNvSpPr/>
          <p:nvPr/>
        </p:nvSpPr>
        <p:spPr>
          <a:xfrm rot="761375">
            <a:off x="3730068" y="917384"/>
            <a:ext cx="514350" cy="757238"/>
          </a:xfrm>
          <a:prstGeom prst="curvedRightArrow">
            <a:avLst>
              <a:gd name="adj1" fmla="val 25000"/>
              <a:gd name="adj2" fmla="val 73611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86BD5C-B154-C349-951C-47EA9115CB1F}"/>
              </a:ext>
            </a:extLst>
          </p:cNvPr>
          <p:cNvSpPr txBox="1"/>
          <p:nvPr/>
        </p:nvSpPr>
        <p:spPr>
          <a:xfrm>
            <a:off x="4225053" y="1066351"/>
            <a:ext cx="861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stirring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FD662D-A85F-1C40-9843-DBB6BBF9B90A}"/>
              </a:ext>
            </a:extLst>
          </p:cNvPr>
          <p:cNvSpPr txBox="1"/>
          <p:nvPr/>
        </p:nvSpPr>
        <p:spPr>
          <a:xfrm>
            <a:off x="6798525" y="0"/>
            <a:ext cx="5289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FF0000"/>
                </a:solidFill>
              </a:rPr>
              <a:t>50mg powder + 0.5 ml solution + 1.5ml DI water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A78475A-8FE8-594F-8342-97E9E9BC2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8463" y="870138"/>
            <a:ext cx="1735646" cy="5988456"/>
          </a:xfrm>
          <a:prstGeom prst="rect">
            <a:avLst/>
          </a:prstGeom>
        </p:spPr>
      </p:pic>
      <p:sp>
        <p:nvSpPr>
          <p:cNvPr id="13" name="TextBox 11">
            <a:extLst>
              <a:ext uri="{FF2B5EF4-FFF2-40B4-BE49-F238E27FC236}">
                <a16:creationId xmlns:a16="http://schemas.microsoft.com/office/drawing/2014/main" id="{5F9647D5-FD90-2943-B968-7EADAE1E6C52}"/>
              </a:ext>
            </a:extLst>
          </p:cNvPr>
          <p:cNvSpPr txBox="1"/>
          <p:nvPr/>
        </p:nvSpPr>
        <p:spPr>
          <a:xfrm>
            <a:off x="7580367" y="1010111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Methanol</a:t>
            </a: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40E253DA-C00A-0944-AA68-5C2E610C1A83}"/>
              </a:ext>
            </a:extLst>
          </p:cNvPr>
          <p:cNvSpPr txBox="1"/>
          <p:nvPr/>
        </p:nvSpPr>
        <p:spPr>
          <a:xfrm>
            <a:off x="7569475" y="4005850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Methanol</a:t>
            </a:r>
          </a:p>
        </p:txBody>
      </p:sp>
      <p:sp>
        <p:nvSpPr>
          <p:cNvPr id="15" name="TextBox 13">
            <a:extLst>
              <a:ext uri="{FF2B5EF4-FFF2-40B4-BE49-F238E27FC236}">
                <a16:creationId xmlns:a16="http://schemas.microsoft.com/office/drawing/2014/main" id="{69871757-0159-B44F-984E-4AC7E5A3A13D}"/>
              </a:ext>
            </a:extLst>
          </p:cNvPr>
          <p:cNvSpPr txBox="1"/>
          <p:nvPr/>
        </p:nvSpPr>
        <p:spPr>
          <a:xfrm>
            <a:off x="7819407" y="1751312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620CC79E-9B0C-2A43-BD00-1A6D31737C42}"/>
              </a:ext>
            </a:extLst>
          </p:cNvPr>
          <p:cNvSpPr txBox="1"/>
          <p:nvPr/>
        </p:nvSpPr>
        <p:spPr>
          <a:xfrm>
            <a:off x="7799615" y="2457489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id="{26069E7C-F299-C943-B863-E41DDEE6195A}"/>
              </a:ext>
            </a:extLst>
          </p:cNvPr>
          <p:cNvSpPr txBox="1"/>
          <p:nvPr/>
        </p:nvSpPr>
        <p:spPr>
          <a:xfrm>
            <a:off x="7817942" y="3180991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4F7D3486-239E-3C40-8E79-3137CD95555C}"/>
              </a:ext>
            </a:extLst>
          </p:cNvPr>
          <p:cNvSpPr txBox="1"/>
          <p:nvPr/>
        </p:nvSpPr>
        <p:spPr>
          <a:xfrm>
            <a:off x="7787363" y="4714190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9" name="TextBox 11">
            <a:extLst>
              <a:ext uri="{FF2B5EF4-FFF2-40B4-BE49-F238E27FC236}">
                <a16:creationId xmlns:a16="http://schemas.microsoft.com/office/drawing/2014/main" id="{6E90AE3F-7ACF-924B-920E-28A63549BB80}"/>
              </a:ext>
            </a:extLst>
          </p:cNvPr>
          <p:cNvSpPr txBox="1"/>
          <p:nvPr/>
        </p:nvSpPr>
        <p:spPr>
          <a:xfrm>
            <a:off x="7787363" y="546772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20" name="TextBox 11">
            <a:extLst>
              <a:ext uri="{FF2B5EF4-FFF2-40B4-BE49-F238E27FC236}">
                <a16:creationId xmlns:a16="http://schemas.microsoft.com/office/drawing/2014/main" id="{55D3A199-2480-AF48-9301-4F51FFC82FAD}"/>
              </a:ext>
            </a:extLst>
          </p:cNvPr>
          <p:cNvSpPr txBox="1"/>
          <p:nvPr/>
        </p:nvSpPr>
        <p:spPr>
          <a:xfrm>
            <a:off x="7787363" y="6281861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id="{50E3F9EE-34E9-F044-8EB4-7BDEE6142744}"/>
              </a:ext>
            </a:extLst>
          </p:cNvPr>
          <p:cNvSpPr txBox="1"/>
          <p:nvPr/>
        </p:nvSpPr>
        <p:spPr>
          <a:xfrm>
            <a:off x="6501793" y="2328714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1"/>
                </a:solidFill>
              </a:rPr>
              <a:t>Al 1%</a:t>
            </a:r>
          </a:p>
        </p:txBody>
      </p:sp>
      <p:sp>
        <p:nvSpPr>
          <p:cNvPr id="22" name="TextBox 7">
            <a:extLst>
              <a:ext uri="{FF2B5EF4-FFF2-40B4-BE49-F238E27FC236}">
                <a16:creationId xmlns:a16="http://schemas.microsoft.com/office/drawing/2014/main" id="{CAB21FA1-2B66-A543-9EF2-E668B6014C94}"/>
              </a:ext>
            </a:extLst>
          </p:cNvPr>
          <p:cNvSpPr txBox="1"/>
          <p:nvPr/>
        </p:nvSpPr>
        <p:spPr>
          <a:xfrm>
            <a:off x="6490351" y="5033444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1"/>
                </a:solidFill>
              </a:rPr>
              <a:t>Al 2%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19E9711-CEBF-584C-9D29-B365D5B45E18}"/>
              </a:ext>
            </a:extLst>
          </p:cNvPr>
          <p:cNvCxnSpPr>
            <a:cxnSpLocks/>
          </p:cNvCxnSpPr>
          <p:nvPr/>
        </p:nvCxnSpPr>
        <p:spPr>
          <a:xfrm>
            <a:off x="6453745" y="3815673"/>
            <a:ext cx="4431227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17">
            <a:extLst>
              <a:ext uri="{FF2B5EF4-FFF2-40B4-BE49-F238E27FC236}">
                <a16:creationId xmlns:a16="http://schemas.microsoft.com/office/drawing/2014/main" id="{953B6807-F8BA-654F-9D2E-36DAC791C069}"/>
              </a:ext>
            </a:extLst>
          </p:cNvPr>
          <p:cNvSpPr txBox="1"/>
          <p:nvPr/>
        </p:nvSpPr>
        <p:spPr>
          <a:xfrm>
            <a:off x="8768463" y="480794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3</a:t>
            </a:r>
          </a:p>
        </p:txBody>
      </p:sp>
      <p:sp>
        <p:nvSpPr>
          <p:cNvPr id="25" name="TextBox 20">
            <a:extLst>
              <a:ext uri="{FF2B5EF4-FFF2-40B4-BE49-F238E27FC236}">
                <a16:creationId xmlns:a16="http://schemas.microsoft.com/office/drawing/2014/main" id="{BA5E9FCB-0897-DF4F-848F-4CE4E6B99428}"/>
              </a:ext>
            </a:extLst>
          </p:cNvPr>
          <p:cNvSpPr txBox="1"/>
          <p:nvPr/>
        </p:nvSpPr>
        <p:spPr>
          <a:xfrm>
            <a:off x="9637409" y="480794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4</a:t>
            </a:r>
          </a:p>
        </p:txBody>
      </p:sp>
    </p:spTree>
    <p:extLst>
      <p:ext uri="{BB962C8B-B14F-4D97-AF65-F5344CB8AC3E}">
        <p14:creationId xmlns:p14="http://schemas.microsoft.com/office/powerpoint/2010/main" val="132922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>
            <a:extLst>
              <a:ext uri="{FF2B5EF4-FFF2-40B4-BE49-F238E27FC236}">
                <a16:creationId xmlns:a16="http://schemas.microsoft.com/office/drawing/2014/main" id="{6DAA7800-BBBE-484F-B941-002A1EED62D2}"/>
              </a:ext>
            </a:extLst>
          </p:cNvPr>
          <p:cNvSpPr/>
          <p:nvPr/>
        </p:nvSpPr>
        <p:spPr>
          <a:xfrm>
            <a:off x="983673" y="4460298"/>
            <a:ext cx="4738254" cy="1080654"/>
          </a:xfrm>
          <a:prstGeom prst="trapezoid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Heat Stage</a:t>
            </a:r>
          </a:p>
        </p:txBody>
      </p:sp>
      <p:sp>
        <p:nvSpPr>
          <p:cNvPr id="3" name="Can 2">
            <a:extLst>
              <a:ext uri="{FF2B5EF4-FFF2-40B4-BE49-F238E27FC236}">
                <a16:creationId xmlns:a16="http://schemas.microsoft.com/office/drawing/2014/main" id="{6399CFF5-4362-5D48-936A-1B65BFA0ECB5}"/>
              </a:ext>
            </a:extLst>
          </p:cNvPr>
          <p:cNvSpPr/>
          <p:nvPr/>
        </p:nvSpPr>
        <p:spPr>
          <a:xfrm>
            <a:off x="3045618" y="3548125"/>
            <a:ext cx="642938" cy="912173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Can 3">
            <a:extLst>
              <a:ext uri="{FF2B5EF4-FFF2-40B4-BE49-F238E27FC236}">
                <a16:creationId xmlns:a16="http://schemas.microsoft.com/office/drawing/2014/main" id="{3FE1C4AE-8B73-9B4A-A24E-FC5381D31357}"/>
              </a:ext>
            </a:extLst>
          </p:cNvPr>
          <p:cNvSpPr/>
          <p:nvPr/>
        </p:nvSpPr>
        <p:spPr>
          <a:xfrm>
            <a:off x="3045618" y="4207391"/>
            <a:ext cx="642938" cy="244989"/>
          </a:xfrm>
          <a:prstGeom prst="can">
            <a:avLst/>
          </a:prstGeom>
          <a:solidFill>
            <a:srgbClr val="C992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B801035-7FCD-0A47-8D81-06CB66631835}"/>
              </a:ext>
            </a:extLst>
          </p:cNvPr>
          <p:cNvSpPr/>
          <p:nvPr/>
        </p:nvSpPr>
        <p:spPr>
          <a:xfrm rot="900824">
            <a:off x="3638549" y="1427840"/>
            <a:ext cx="100013" cy="281463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urved Right Arrow 5">
            <a:extLst>
              <a:ext uri="{FF2B5EF4-FFF2-40B4-BE49-F238E27FC236}">
                <a16:creationId xmlns:a16="http://schemas.microsoft.com/office/drawing/2014/main" id="{1F9D876A-B20F-0A4A-ACEE-FFD485ED315D}"/>
              </a:ext>
            </a:extLst>
          </p:cNvPr>
          <p:cNvSpPr/>
          <p:nvPr/>
        </p:nvSpPr>
        <p:spPr>
          <a:xfrm rot="761375">
            <a:off x="3919019" y="1803582"/>
            <a:ext cx="514350" cy="757238"/>
          </a:xfrm>
          <a:prstGeom prst="curvedRightArrow">
            <a:avLst>
              <a:gd name="adj1" fmla="val 25000"/>
              <a:gd name="adj2" fmla="val 73611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3486BD5C-B154-C349-951C-47EA9115CB1F}"/>
              </a:ext>
            </a:extLst>
          </p:cNvPr>
          <p:cNvSpPr txBox="1"/>
          <p:nvPr/>
        </p:nvSpPr>
        <p:spPr>
          <a:xfrm>
            <a:off x="4510259" y="1812869"/>
            <a:ext cx="861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stirring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87FD662D-A85F-1C40-9843-DBB6BBF9B90A}"/>
              </a:ext>
            </a:extLst>
          </p:cNvPr>
          <p:cNvSpPr txBox="1"/>
          <p:nvPr/>
        </p:nvSpPr>
        <p:spPr>
          <a:xfrm>
            <a:off x="6484200" y="0"/>
            <a:ext cx="5197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FF0000"/>
                </a:solidFill>
              </a:rPr>
              <a:t>50mg powder + 0.5 ml solution (no water bath)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0BB33E-64E8-2E4A-AD65-5ED561A2F21D}"/>
              </a:ext>
            </a:extLst>
          </p:cNvPr>
          <p:cNvSpPr txBox="1"/>
          <p:nvPr/>
        </p:nvSpPr>
        <p:spPr>
          <a:xfrm>
            <a:off x="4270763" y="3978055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(~110 C)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1221F4A-9A49-B94F-A8DE-C62471608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446" y="869544"/>
            <a:ext cx="1728086" cy="598845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F9647D5-FD90-2943-B968-7EADAE1E6C52}"/>
              </a:ext>
            </a:extLst>
          </p:cNvPr>
          <p:cNvSpPr txBox="1"/>
          <p:nvPr/>
        </p:nvSpPr>
        <p:spPr>
          <a:xfrm>
            <a:off x="7471299" y="1026986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Methanol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E253DA-C00A-0944-AA68-5C2E610C1A83}"/>
              </a:ext>
            </a:extLst>
          </p:cNvPr>
          <p:cNvSpPr txBox="1"/>
          <p:nvPr/>
        </p:nvSpPr>
        <p:spPr>
          <a:xfrm>
            <a:off x="7460407" y="4022725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Methanol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871757-0159-B44F-984E-4AC7E5A3A13D}"/>
              </a:ext>
            </a:extLst>
          </p:cNvPr>
          <p:cNvSpPr txBox="1"/>
          <p:nvPr/>
        </p:nvSpPr>
        <p:spPr>
          <a:xfrm>
            <a:off x="7710339" y="1768187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0CC79E-9B0C-2A43-BD00-1A6D31737C42}"/>
              </a:ext>
            </a:extLst>
          </p:cNvPr>
          <p:cNvSpPr txBox="1"/>
          <p:nvPr/>
        </p:nvSpPr>
        <p:spPr>
          <a:xfrm>
            <a:off x="7690547" y="2474364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26069E7C-F299-C943-B863-E41DDEE6195A}"/>
              </a:ext>
            </a:extLst>
          </p:cNvPr>
          <p:cNvSpPr txBox="1"/>
          <p:nvPr/>
        </p:nvSpPr>
        <p:spPr>
          <a:xfrm>
            <a:off x="7708874" y="319786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id="{4F7D3486-239E-3C40-8E79-3137CD95555C}"/>
              </a:ext>
            </a:extLst>
          </p:cNvPr>
          <p:cNvSpPr txBox="1"/>
          <p:nvPr/>
        </p:nvSpPr>
        <p:spPr>
          <a:xfrm>
            <a:off x="7678295" y="4731065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6E90AE3F-7ACF-924B-920E-28A63549BB80}"/>
              </a:ext>
            </a:extLst>
          </p:cNvPr>
          <p:cNvSpPr txBox="1"/>
          <p:nvPr/>
        </p:nvSpPr>
        <p:spPr>
          <a:xfrm>
            <a:off x="7678295" y="5484601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9" name="TextBox 11">
            <a:extLst>
              <a:ext uri="{FF2B5EF4-FFF2-40B4-BE49-F238E27FC236}">
                <a16:creationId xmlns:a16="http://schemas.microsoft.com/office/drawing/2014/main" id="{55D3A199-2480-AF48-9301-4F51FFC82FAD}"/>
              </a:ext>
            </a:extLst>
          </p:cNvPr>
          <p:cNvSpPr txBox="1"/>
          <p:nvPr/>
        </p:nvSpPr>
        <p:spPr>
          <a:xfrm>
            <a:off x="7678295" y="629873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20" name="TextBox 7">
            <a:extLst>
              <a:ext uri="{FF2B5EF4-FFF2-40B4-BE49-F238E27FC236}">
                <a16:creationId xmlns:a16="http://schemas.microsoft.com/office/drawing/2014/main" id="{5D32EB24-8CD5-3847-BD54-90BCEE0F8A4A}"/>
              </a:ext>
            </a:extLst>
          </p:cNvPr>
          <p:cNvSpPr txBox="1"/>
          <p:nvPr/>
        </p:nvSpPr>
        <p:spPr>
          <a:xfrm>
            <a:off x="6501793" y="2328714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1"/>
                </a:solidFill>
              </a:rPr>
              <a:t>Al 1%</a:t>
            </a: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id="{B96424BF-FB7A-0747-92C2-F736860CD570}"/>
              </a:ext>
            </a:extLst>
          </p:cNvPr>
          <p:cNvSpPr txBox="1"/>
          <p:nvPr/>
        </p:nvSpPr>
        <p:spPr>
          <a:xfrm>
            <a:off x="6501793" y="5220090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1"/>
                </a:solidFill>
              </a:rPr>
              <a:t>Al 2%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98502C6-9A2A-CE4B-891A-7E1D6F4A18AA}"/>
              </a:ext>
            </a:extLst>
          </p:cNvPr>
          <p:cNvCxnSpPr>
            <a:cxnSpLocks/>
          </p:cNvCxnSpPr>
          <p:nvPr/>
        </p:nvCxnSpPr>
        <p:spPr>
          <a:xfrm>
            <a:off x="6453745" y="3815673"/>
            <a:ext cx="4431227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7">
            <a:extLst>
              <a:ext uri="{FF2B5EF4-FFF2-40B4-BE49-F238E27FC236}">
                <a16:creationId xmlns:a16="http://schemas.microsoft.com/office/drawing/2014/main" id="{953B6807-F8BA-654F-9D2E-36DAC791C069}"/>
              </a:ext>
            </a:extLst>
          </p:cNvPr>
          <p:cNvSpPr txBox="1"/>
          <p:nvPr/>
        </p:nvSpPr>
        <p:spPr>
          <a:xfrm>
            <a:off x="8503446" y="470451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5</a:t>
            </a:r>
          </a:p>
        </p:txBody>
      </p:sp>
      <p:sp>
        <p:nvSpPr>
          <p:cNvPr id="24" name="TextBox 20">
            <a:extLst>
              <a:ext uri="{FF2B5EF4-FFF2-40B4-BE49-F238E27FC236}">
                <a16:creationId xmlns:a16="http://schemas.microsoft.com/office/drawing/2014/main" id="{BA5E9FCB-0897-DF4F-848F-4CE4E6B99428}"/>
              </a:ext>
            </a:extLst>
          </p:cNvPr>
          <p:cNvSpPr txBox="1"/>
          <p:nvPr/>
        </p:nvSpPr>
        <p:spPr>
          <a:xfrm>
            <a:off x="9372392" y="470451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6</a:t>
            </a:r>
          </a:p>
        </p:txBody>
      </p:sp>
    </p:spTree>
    <p:extLst>
      <p:ext uri="{BB962C8B-B14F-4D97-AF65-F5344CB8AC3E}">
        <p14:creationId xmlns:p14="http://schemas.microsoft.com/office/powerpoint/2010/main" val="371362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>
            <a:extLst>
              <a:ext uri="{FF2B5EF4-FFF2-40B4-BE49-F238E27FC236}">
                <a16:creationId xmlns:a16="http://schemas.microsoft.com/office/drawing/2014/main" id="{6DAA7800-BBBE-484F-B941-002A1EED62D2}"/>
              </a:ext>
            </a:extLst>
          </p:cNvPr>
          <p:cNvSpPr/>
          <p:nvPr/>
        </p:nvSpPr>
        <p:spPr>
          <a:xfrm>
            <a:off x="997960" y="5378579"/>
            <a:ext cx="4738254" cy="1080654"/>
          </a:xfrm>
          <a:prstGeom prst="trapezoid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Heat Stage</a:t>
            </a:r>
          </a:p>
        </p:txBody>
      </p:sp>
      <p:sp>
        <p:nvSpPr>
          <p:cNvPr id="3" name="Can 2">
            <a:extLst>
              <a:ext uri="{FF2B5EF4-FFF2-40B4-BE49-F238E27FC236}">
                <a16:creationId xmlns:a16="http://schemas.microsoft.com/office/drawing/2014/main" id="{8E3ED686-80BE-284B-800E-3450F5D58D2B}"/>
              </a:ext>
            </a:extLst>
          </p:cNvPr>
          <p:cNvSpPr/>
          <p:nvPr/>
        </p:nvSpPr>
        <p:spPr>
          <a:xfrm>
            <a:off x="2054864" y="3362743"/>
            <a:ext cx="2624446" cy="2170215"/>
          </a:xfrm>
          <a:prstGeom prst="can">
            <a:avLst>
              <a:gd name="adj" fmla="val 31480"/>
            </a:avLst>
          </a:prstGeom>
          <a:solidFill>
            <a:srgbClr val="5B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Can 3">
            <a:extLst>
              <a:ext uri="{FF2B5EF4-FFF2-40B4-BE49-F238E27FC236}">
                <a16:creationId xmlns:a16="http://schemas.microsoft.com/office/drawing/2014/main" id="{85738E90-FF7B-C445-8569-EEC8114D49D3}"/>
              </a:ext>
            </a:extLst>
          </p:cNvPr>
          <p:cNvSpPr/>
          <p:nvPr/>
        </p:nvSpPr>
        <p:spPr>
          <a:xfrm>
            <a:off x="2054864" y="3193520"/>
            <a:ext cx="2624446" cy="2339439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Can 4">
            <a:extLst>
              <a:ext uri="{FF2B5EF4-FFF2-40B4-BE49-F238E27FC236}">
                <a16:creationId xmlns:a16="http://schemas.microsoft.com/office/drawing/2014/main" id="{6399CFF5-4362-5D48-936A-1B65BFA0ECB5}"/>
              </a:ext>
            </a:extLst>
          </p:cNvPr>
          <p:cNvSpPr/>
          <p:nvPr/>
        </p:nvSpPr>
        <p:spPr>
          <a:xfrm>
            <a:off x="3045618" y="3017802"/>
            <a:ext cx="642938" cy="912173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3FE1C4AE-8B73-9B4A-A24E-FC5381D31357}"/>
              </a:ext>
            </a:extLst>
          </p:cNvPr>
          <p:cNvSpPr/>
          <p:nvPr/>
        </p:nvSpPr>
        <p:spPr>
          <a:xfrm>
            <a:off x="3045618" y="3671888"/>
            <a:ext cx="642938" cy="250170"/>
          </a:xfrm>
          <a:prstGeom prst="can">
            <a:avLst/>
          </a:prstGeom>
          <a:solidFill>
            <a:srgbClr val="C992A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EEDE53-81D9-8841-9D0F-36B5BE73AC3C}"/>
              </a:ext>
            </a:extLst>
          </p:cNvPr>
          <p:cNvSpPr txBox="1"/>
          <p:nvPr/>
        </p:nvSpPr>
        <p:spPr>
          <a:xfrm>
            <a:off x="6975190" y="0"/>
            <a:ext cx="4788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50mg powder + 0.5 ml solution (no stirring)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27F2C61-5493-254E-BB90-43F29B92E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4078" y="600075"/>
            <a:ext cx="894798" cy="61436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F9647D5-FD90-2943-B968-7EADAE1E6C52}"/>
              </a:ext>
            </a:extLst>
          </p:cNvPr>
          <p:cNvSpPr txBox="1"/>
          <p:nvPr/>
        </p:nvSpPr>
        <p:spPr>
          <a:xfrm>
            <a:off x="7545804" y="934236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Methanol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E253DA-C00A-0944-AA68-5C2E610C1A83}"/>
              </a:ext>
            </a:extLst>
          </p:cNvPr>
          <p:cNvSpPr txBox="1"/>
          <p:nvPr/>
        </p:nvSpPr>
        <p:spPr>
          <a:xfrm>
            <a:off x="7534912" y="3929975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Methanol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871757-0159-B44F-984E-4AC7E5A3A13D}"/>
              </a:ext>
            </a:extLst>
          </p:cNvPr>
          <p:cNvSpPr txBox="1"/>
          <p:nvPr/>
        </p:nvSpPr>
        <p:spPr>
          <a:xfrm>
            <a:off x="7784844" y="1675437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0CC79E-9B0C-2A43-BD00-1A6D31737C42}"/>
              </a:ext>
            </a:extLst>
          </p:cNvPr>
          <p:cNvSpPr txBox="1"/>
          <p:nvPr/>
        </p:nvSpPr>
        <p:spPr>
          <a:xfrm>
            <a:off x="7765052" y="2381614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26069E7C-F299-C943-B863-E41DDEE6195A}"/>
              </a:ext>
            </a:extLst>
          </p:cNvPr>
          <p:cNvSpPr txBox="1"/>
          <p:nvPr/>
        </p:nvSpPr>
        <p:spPr>
          <a:xfrm>
            <a:off x="7783379" y="310511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id="{4F7D3486-239E-3C40-8E79-3137CD95555C}"/>
              </a:ext>
            </a:extLst>
          </p:cNvPr>
          <p:cNvSpPr txBox="1"/>
          <p:nvPr/>
        </p:nvSpPr>
        <p:spPr>
          <a:xfrm>
            <a:off x="7752800" y="4638315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6E90AE3F-7ACF-924B-920E-28A63549BB80}"/>
              </a:ext>
            </a:extLst>
          </p:cNvPr>
          <p:cNvSpPr txBox="1"/>
          <p:nvPr/>
        </p:nvSpPr>
        <p:spPr>
          <a:xfrm>
            <a:off x="7752800" y="5391851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19" name="TextBox 11">
            <a:extLst>
              <a:ext uri="{FF2B5EF4-FFF2-40B4-BE49-F238E27FC236}">
                <a16:creationId xmlns:a16="http://schemas.microsoft.com/office/drawing/2014/main" id="{55D3A199-2480-AF48-9301-4F51FFC82FAD}"/>
              </a:ext>
            </a:extLst>
          </p:cNvPr>
          <p:cNvSpPr txBox="1"/>
          <p:nvPr/>
        </p:nvSpPr>
        <p:spPr>
          <a:xfrm>
            <a:off x="7752800" y="620598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pH 7</a:t>
            </a:r>
          </a:p>
        </p:txBody>
      </p:sp>
      <p:sp>
        <p:nvSpPr>
          <p:cNvPr id="20" name="TextBox 7">
            <a:extLst>
              <a:ext uri="{FF2B5EF4-FFF2-40B4-BE49-F238E27FC236}">
                <a16:creationId xmlns:a16="http://schemas.microsoft.com/office/drawing/2014/main" id="{50E3F9EE-34E9-F044-8EB4-7BDEE6142744}"/>
              </a:ext>
            </a:extLst>
          </p:cNvPr>
          <p:cNvSpPr txBox="1"/>
          <p:nvPr/>
        </p:nvSpPr>
        <p:spPr>
          <a:xfrm>
            <a:off x="6467230" y="2252839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1"/>
                </a:solidFill>
              </a:rPr>
              <a:t>Al 1%</a:t>
            </a: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id="{CAB21FA1-2B66-A543-9EF2-E668B6014C94}"/>
              </a:ext>
            </a:extLst>
          </p:cNvPr>
          <p:cNvSpPr txBox="1"/>
          <p:nvPr/>
        </p:nvSpPr>
        <p:spPr>
          <a:xfrm>
            <a:off x="6455788" y="4957569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1"/>
                </a:solidFill>
              </a:rPr>
              <a:t>Al 2%</a:t>
            </a:r>
          </a:p>
        </p:txBody>
      </p:sp>
      <p:sp>
        <p:nvSpPr>
          <p:cNvPr id="22" name="TextBox 20">
            <a:extLst>
              <a:ext uri="{FF2B5EF4-FFF2-40B4-BE49-F238E27FC236}">
                <a16:creationId xmlns:a16="http://schemas.microsoft.com/office/drawing/2014/main" id="{BA5E9FCB-0897-DF4F-848F-4CE4E6B99428}"/>
              </a:ext>
            </a:extLst>
          </p:cNvPr>
          <p:cNvSpPr txBox="1"/>
          <p:nvPr/>
        </p:nvSpPr>
        <p:spPr>
          <a:xfrm>
            <a:off x="8903633" y="287893"/>
            <a:ext cx="94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Batch 7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19E9711-CEBF-584C-9D29-B365D5B45E18}"/>
              </a:ext>
            </a:extLst>
          </p:cNvPr>
          <p:cNvCxnSpPr>
            <a:cxnSpLocks/>
          </p:cNvCxnSpPr>
          <p:nvPr/>
        </p:nvCxnSpPr>
        <p:spPr>
          <a:xfrm>
            <a:off x="6291820" y="3715661"/>
            <a:ext cx="4431227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391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food, fruit&#10;&#10;Description automatically generated">
            <a:extLst>
              <a:ext uri="{FF2B5EF4-FFF2-40B4-BE49-F238E27FC236}">
                <a16:creationId xmlns:a16="http://schemas.microsoft.com/office/drawing/2014/main" id="{36DA4DCA-1E6A-F044-9E13-04FCB441B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677" y="360635"/>
            <a:ext cx="4186236" cy="4186236"/>
          </a:xfrm>
          <a:prstGeom prst="rect">
            <a:avLst/>
          </a:prstGeom>
        </p:spPr>
      </p:pic>
      <p:pic>
        <p:nvPicPr>
          <p:cNvPr id="5" name="Picture 4" descr="A star in the background&#10;&#10;Description automatically generated">
            <a:extLst>
              <a:ext uri="{FF2B5EF4-FFF2-40B4-BE49-F238E27FC236}">
                <a16:creationId xmlns:a16="http://schemas.microsoft.com/office/drawing/2014/main" id="{E5BF07BB-F338-BC48-AE04-A7E7C651C8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4801" y="360635"/>
            <a:ext cx="4186236" cy="4186236"/>
          </a:xfrm>
          <a:prstGeom prst="rect">
            <a:avLst/>
          </a:prstGeom>
        </p:spPr>
      </p:pic>
      <p:pic>
        <p:nvPicPr>
          <p:cNvPr id="7" name="Picture 6" descr="A map of a person&#10;&#10;Description automatically generated">
            <a:extLst>
              <a:ext uri="{FF2B5EF4-FFF2-40B4-BE49-F238E27FC236}">
                <a16:creationId xmlns:a16="http://schemas.microsoft.com/office/drawing/2014/main" id="{9845B084-6C8C-CA46-A34E-E927813315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8135" y="4786313"/>
            <a:ext cx="3448601" cy="2071687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5172825-FE7A-304B-9E1E-83434AB39BFE}"/>
              </a:ext>
            </a:extLst>
          </p:cNvPr>
          <p:cNvCxnSpPr/>
          <p:nvPr/>
        </p:nvCxnSpPr>
        <p:spPr>
          <a:xfrm>
            <a:off x="7830861" y="2200275"/>
            <a:ext cx="12858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8D08F70-F23D-F444-864F-E40CCD58663D}"/>
              </a:ext>
            </a:extLst>
          </p:cNvPr>
          <p:cNvSpPr txBox="1"/>
          <p:nvPr/>
        </p:nvSpPr>
        <p:spPr>
          <a:xfrm>
            <a:off x="9415463" y="4786313"/>
            <a:ext cx="217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Dark</a:t>
            </a:r>
            <a:r>
              <a:rPr lang="zh-CN" altLang="en-US" b="1" dirty="0"/>
              <a:t> </a:t>
            </a:r>
            <a:r>
              <a:rPr lang="en-US" altLang="zh-CN" b="1" dirty="0"/>
              <a:t>to bright: 13nm</a:t>
            </a:r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E47B7B-0547-A842-9E27-6AF4369AF696}"/>
              </a:ext>
            </a:extLst>
          </p:cNvPr>
          <p:cNvSpPr txBox="1"/>
          <p:nvPr/>
        </p:nvSpPr>
        <p:spPr>
          <a:xfrm>
            <a:off x="2709863" y="4780725"/>
            <a:ext cx="2294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Dark</a:t>
            </a:r>
            <a:r>
              <a:rPr lang="zh-CN" altLang="en-US" b="1" dirty="0"/>
              <a:t> </a:t>
            </a:r>
            <a:r>
              <a:rPr lang="en-US" altLang="zh-CN" b="1" dirty="0"/>
              <a:t>to bright: 100nm</a:t>
            </a:r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4FEB3E-8828-F84A-AEBB-44C13D84A55A}"/>
              </a:ext>
            </a:extLst>
          </p:cNvPr>
          <p:cNvSpPr txBox="1"/>
          <p:nvPr/>
        </p:nvSpPr>
        <p:spPr>
          <a:xfrm>
            <a:off x="300038" y="5574035"/>
            <a:ext cx="43804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Evaporate a drop of Rh/Cr solution on a fresh</a:t>
            </a:r>
          </a:p>
          <a:p>
            <a:r>
              <a:rPr lang="en-US" dirty="0"/>
              <a:t>STO (100) single crystal</a:t>
            </a:r>
          </a:p>
          <a:p>
            <a:r>
              <a:rPr lang="en-US" dirty="0"/>
              <a:t>Then heat it at 350C for 1h.</a:t>
            </a:r>
          </a:p>
        </p:txBody>
      </p:sp>
    </p:spTree>
    <p:extLst>
      <p:ext uri="{BB962C8B-B14F-4D97-AF65-F5344CB8AC3E}">
        <p14:creationId xmlns:p14="http://schemas.microsoft.com/office/powerpoint/2010/main" val="2644350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F89F82-89B0-DE47-A0F2-AA8A4DD54285}"/>
              </a:ext>
            </a:extLst>
          </p:cNvPr>
          <p:cNvSpPr txBox="1"/>
          <p:nvPr/>
        </p:nvSpPr>
        <p:spPr>
          <a:xfrm>
            <a:off x="742950" y="771525"/>
            <a:ext cx="6507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Based on my experiments in the past two months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9E6A8F-6D3D-AD47-A3AC-4F9ED08B53D4}"/>
              </a:ext>
            </a:extLst>
          </p:cNvPr>
          <p:cNvSpPr txBox="1"/>
          <p:nvPr/>
        </p:nvSpPr>
        <p:spPr>
          <a:xfrm>
            <a:off x="628650" y="2028825"/>
            <a:ext cx="958858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Cocatalysts should be heated in a clean crucible (no Sr)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After Al salt treatment, water the powder more times to remove all SrCl2.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During the evaporation, weigh fewer samples every time and try to make it more uniform.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For a run with all pH data, it needs about 150mg STO powder. I could split the cocatalysts coating</a:t>
            </a:r>
          </a:p>
          <a:p>
            <a:r>
              <a:rPr lang="en-US" dirty="0"/>
              <a:t>       process in 3 times (each for 50mg).</a:t>
            </a:r>
          </a:p>
        </p:txBody>
      </p:sp>
    </p:spTree>
    <p:extLst>
      <p:ext uri="{BB962C8B-B14F-4D97-AF65-F5344CB8AC3E}">
        <p14:creationId xmlns:p14="http://schemas.microsoft.com/office/powerpoint/2010/main" val="2877536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315</Words>
  <Application>Microsoft Macintosh PowerPoint</Application>
  <PresentationFormat>Widescreen</PresentationFormat>
  <Paragraphs>95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Weekly Meeting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Meeting</dc:title>
  <dc:creator>Mingyi Zhang</dc:creator>
  <cp:lastModifiedBy>Mingyi Zhang</cp:lastModifiedBy>
  <cp:revision>14</cp:revision>
  <dcterms:created xsi:type="dcterms:W3CDTF">2020-09-10T16:26:04Z</dcterms:created>
  <dcterms:modified xsi:type="dcterms:W3CDTF">2020-09-10T22:33:10Z</dcterms:modified>
</cp:coreProperties>
</file>