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4" r:id="rId3"/>
    <p:sldId id="316" r:id="rId4"/>
    <p:sldId id="322" r:id="rId5"/>
    <p:sldId id="320" r:id="rId6"/>
    <p:sldId id="323" r:id="rId7"/>
    <p:sldId id="295" r:id="rId8"/>
    <p:sldId id="325" r:id="rId9"/>
    <p:sldId id="258" r:id="rId10"/>
    <p:sldId id="315" r:id="rId11"/>
    <p:sldId id="317" r:id="rId12"/>
    <p:sldId id="318" r:id="rId13"/>
    <p:sldId id="319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6327"/>
  </p:normalViewPr>
  <p:slideViewPr>
    <p:cSldViewPr snapToGrid="0" snapToObjects="1">
      <p:cViewPr>
        <p:scale>
          <a:sx n="90" d="100"/>
          <a:sy n="90" d="100"/>
        </p:scale>
        <p:origin x="124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Hydrogen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705926989277435E-2"/>
          <c:y val="0.1385759649821523"/>
          <c:w val="0.91689681305997017"/>
          <c:h val="0.73942315818378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STO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29-E24C-A6BA-0B2519A58B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BTO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57.3339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29-E24C-A6BA-0B2519A58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overlap val="-27"/>
        <c:axId val="635165519"/>
        <c:axId val="1081685919"/>
      </c:barChart>
      <c:catAx>
        <c:axId val="6351655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1685919"/>
        <c:crosses val="autoZero"/>
        <c:auto val="1"/>
        <c:lblAlgn val="ctr"/>
        <c:lblOffset val="100"/>
        <c:noMultiLvlLbl val="0"/>
      </c:catAx>
      <c:valAx>
        <c:axId val="108168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165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3DC5-21A9-2B40-B564-978E1D05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4EF24-798C-554C-9CC0-34CCD1608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3F7E8-3944-5F4C-8ABF-0AC2516C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AC269-467B-CD44-AEA8-0C26104C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5FD29-D0F9-A64F-AAFC-39D69DAD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2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2544-AD28-2745-BC40-C7227D51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8CBFE-0367-CD4D-A18E-7F23DF2E1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6F0D2-7D99-2B43-AC59-7C5C1E36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F1EE9-3CCD-6949-9472-97217EF3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B39AC-549D-3F4D-8A27-2FE7DBEB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CE35F-63C0-1D44-BE5A-159B5BE15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BBAB8-6668-9C40-A191-0C1996C44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A9BD1-AB80-BE45-86D7-9BB27D1C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DEEEA-ABB5-D142-8E09-FBDD0746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602C-FF26-124A-A345-837539D7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5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193C-80E6-4D46-A120-C584B88A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A544-10A6-854A-B179-CD775570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E4BF-105E-F947-8D74-445C3486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C26B5-A5F3-9B45-AD1E-8C67CCFD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AB5FD-0FBE-2948-B7B2-C5F9B265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1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56AB-66C8-D640-ACDA-F299FC3D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D5087-50AB-D147-8452-34585956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63290-2B78-6B46-93C4-DFAE0A1A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D14C1-0E6C-3E48-89BE-3241BF07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65295-1E96-AF49-8644-094F4777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8CF5-4D2C-D24B-8948-01D4F78D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9F88-43D4-6048-961B-04FAF303C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1E9EC-8A04-9346-90C5-DA620CF71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84B8B-28F6-BE4F-BB56-200B6A7F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02FFD-577B-F841-8130-15C50B55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13079-E613-0C48-9757-89EB853D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5042-A6A8-F045-8DD2-27E64280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F30CD-75A5-AD42-B988-5F937D82E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898CC-322A-C14F-A297-9C59014F2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10551-571F-9B49-BF86-015800F7E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7B9C6-8689-314F-89F9-5E6E9FB54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6980B8-54EB-FC46-BC56-3D8C9384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863535-9532-B54E-9968-2AC336A3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B4D3E-F9DF-F341-A91D-C9F4D240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2B63-2A0C-1642-B456-7CE29FA4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5CCD1-B327-884B-A5C6-93CA9205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0DBDA-AB6B-BE40-A1AB-D1306E2C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E80BE-3D8B-3C41-982D-0999F814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D486DF-ADF9-B445-A5C4-A71A37C2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16EA3-73BA-5344-AFF4-C58CE462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840A-4968-B148-87A5-77763081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F8CD-EE26-314F-9251-4B51DA69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632D-9F0A-C144-B229-83A789A9D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9E070-3E8E-A64C-9ACF-D36B725BB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3D6DE-9FE8-3A4C-89E0-41F8C513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F8DE3-6DAE-794E-B3B4-97E463F1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2D0FE-9EED-AE4C-9ED1-9EBAE72E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1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1D8A-3CAB-204B-B1E3-D276C172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0139C-408D-3E4D-9913-46966945E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89872-A258-9648-B173-814A25F30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C244A-BCDF-F94A-8CD5-277334E6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429DE-CC1A-9940-B7E3-3492F983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795B6-748C-894E-99AE-C09E5EBE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747A-8460-8342-A71F-148346B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F70E7-83CD-154D-979B-89DD79DED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713BB-D603-2B41-A330-95D71B7EE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3D60-E923-D945-8C04-B531F02B6A66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716BD-9AFA-F841-881A-508EAA36D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A43EF-E0D1-124A-99EC-6FB5FB4C6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968C-CE45-E048-AB55-96289AB29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7" Type="http://schemas.openxmlformats.org/officeDocument/2006/relationships/image" Target="../media/image27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3F4F-5B5B-F447-910B-96FA41E15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Weekly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D2CAB-B5A5-C847-BFA3-F40FA0E87D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2/10/2022</a:t>
            </a:r>
          </a:p>
          <a:p>
            <a:r>
              <a:rPr lang="en-US" dirty="0"/>
              <a:t>Mingyi Zhang</a:t>
            </a:r>
          </a:p>
        </p:txBody>
      </p:sp>
    </p:spTree>
    <p:extLst>
      <p:ext uri="{BB962C8B-B14F-4D97-AF65-F5344CB8AC3E}">
        <p14:creationId xmlns:p14="http://schemas.microsoft.com/office/powerpoint/2010/main" val="396480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EC55FAB-2041-3A4F-97C8-9B79011A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14" y="-216977"/>
            <a:ext cx="5680931" cy="4347275"/>
          </a:xfrm>
          <a:prstGeom prst="rect">
            <a:avLst/>
          </a:prstGeom>
        </p:spPr>
      </p:pic>
      <p:pic>
        <p:nvPicPr>
          <p:cNvPr id="7" name="Picture 6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88D071AB-B232-E241-99CD-2A61AB29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63" y="-13151"/>
            <a:ext cx="3994811" cy="3676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78116-551B-7542-9A15-0A18571D54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9351" y="3949412"/>
            <a:ext cx="9705325" cy="289341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4679F8-B6FF-3240-90ED-FA77BD99EAD0}"/>
              </a:ext>
            </a:extLst>
          </p:cNvPr>
          <p:cNvGraphicFramePr>
            <a:graphicFrameLocks noGrp="1"/>
          </p:cNvGraphicFramePr>
          <p:nvPr/>
        </p:nvGraphicFramePr>
        <p:xfrm>
          <a:off x="6332537" y="4165953"/>
          <a:ext cx="4221810" cy="1230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362">
                  <a:extLst>
                    <a:ext uri="{9D8B030D-6E8A-4147-A177-3AD203B41FA5}">
                      <a16:colId xmlns:a16="http://schemas.microsoft.com/office/drawing/2014/main" val="1538346895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519455955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2470586900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1788103733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2770501404"/>
                    </a:ext>
                  </a:extLst>
                </a:gridCol>
              </a:tblGrid>
              <a:tr h="3063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Element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Weight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Atomic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Net Int.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Error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3605031"/>
                  </a:ext>
                </a:extLst>
              </a:tr>
              <a:tr h="307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O 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44.05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58.77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203.94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10.21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7224429"/>
                  </a:ext>
                </a:extLst>
              </a:tr>
              <a:tr h="3081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MgK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37.71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33.11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810.58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7.78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976126"/>
                  </a:ext>
                </a:extLst>
              </a:tr>
              <a:tr h="3081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TiK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18.24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8.13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642.63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 dirty="0">
                          <a:effectLst/>
                        </a:rPr>
                        <a:t>1.81</a:t>
                      </a:r>
                      <a:endParaRPr lang="en-US" sz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29256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6EAC58-9E01-3C4D-906A-0B94943E9E81}"/>
              </a:ext>
            </a:extLst>
          </p:cNvPr>
          <p:cNvSpPr txBox="1"/>
          <p:nvPr/>
        </p:nvSpPr>
        <p:spPr>
          <a:xfrm>
            <a:off x="6332537" y="5800725"/>
            <a:ext cx="294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it restructures to spinel?</a:t>
            </a:r>
          </a:p>
        </p:txBody>
      </p:sp>
    </p:spTree>
    <p:extLst>
      <p:ext uri="{BB962C8B-B14F-4D97-AF65-F5344CB8AC3E}">
        <p14:creationId xmlns:p14="http://schemas.microsoft.com/office/powerpoint/2010/main" val="10800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A0E84-0377-3549-9562-2305EF8B8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828" y="24098"/>
            <a:ext cx="4081736" cy="3756727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5C11931-2E44-A642-A44C-58FF5A448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85978"/>
            <a:ext cx="5689063" cy="435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DDFAE-797E-B34B-A15C-CFD347A6A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757" y="3874576"/>
            <a:ext cx="10861306" cy="307011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F748A49-AFAD-FD43-AAF3-B707E0B50981}"/>
              </a:ext>
            </a:extLst>
          </p:cNvPr>
          <p:cNvGraphicFramePr>
            <a:graphicFrameLocks noGrp="1"/>
          </p:cNvGraphicFramePr>
          <p:nvPr/>
        </p:nvGraphicFramePr>
        <p:xfrm>
          <a:off x="6354410" y="3956663"/>
          <a:ext cx="5074215" cy="1452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843">
                  <a:extLst>
                    <a:ext uri="{9D8B030D-6E8A-4147-A177-3AD203B41FA5}">
                      <a16:colId xmlns:a16="http://schemas.microsoft.com/office/drawing/2014/main" val="701715904"/>
                    </a:ext>
                  </a:extLst>
                </a:gridCol>
                <a:gridCol w="1014843">
                  <a:extLst>
                    <a:ext uri="{9D8B030D-6E8A-4147-A177-3AD203B41FA5}">
                      <a16:colId xmlns:a16="http://schemas.microsoft.com/office/drawing/2014/main" val="1461470373"/>
                    </a:ext>
                  </a:extLst>
                </a:gridCol>
                <a:gridCol w="1014843">
                  <a:extLst>
                    <a:ext uri="{9D8B030D-6E8A-4147-A177-3AD203B41FA5}">
                      <a16:colId xmlns:a16="http://schemas.microsoft.com/office/drawing/2014/main" val="1935354523"/>
                    </a:ext>
                  </a:extLst>
                </a:gridCol>
                <a:gridCol w="1014843">
                  <a:extLst>
                    <a:ext uri="{9D8B030D-6E8A-4147-A177-3AD203B41FA5}">
                      <a16:colId xmlns:a16="http://schemas.microsoft.com/office/drawing/2014/main" val="1272104430"/>
                    </a:ext>
                  </a:extLst>
                </a:gridCol>
                <a:gridCol w="1014843">
                  <a:extLst>
                    <a:ext uri="{9D8B030D-6E8A-4147-A177-3AD203B41FA5}">
                      <a16:colId xmlns:a16="http://schemas.microsoft.com/office/drawing/2014/main" val="2272384659"/>
                    </a:ext>
                  </a:extLst>
                </a:gridCol>
              </a:tblGrid>
              <a:tr h="5193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Element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Weight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Atomic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Net Int.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Error %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0267466"/>
                  </a:ext>
                </a:extLst>
              </a:tr>
              <a:tr h="310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O 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39.21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55.44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114.25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11.08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4429397"/>
                  </a:ext>
                </a:extLst>
              </a:tr>
              <a:tr h="311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MgK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34.59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32.18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560.34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8.22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2965053"/>
                  </a:ext>
                </a:extLst>
              </a:tr>
              <a:tr h="311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TiK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26.20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12.37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</a:rPr>
                        <a:t>740.02</a:t>
                      </a:r>
                      <a:endParaRPr lang="en-US" sz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spc="-10" dirty="0">
                          <a:effectLst/>
                        </a:rPr>
                        <a:t>1.72</a:t>
                      </a:r>
                      <a:endParaRPr lang="en-US" sz="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246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89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22CFDB4-C42D-B641-91C7-2A3903C7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847" y="-266812"/>
            <a:ext cx="5533399" cy="4234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D687D-F26B-FB48-8A1F-E18E51D45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5518"/>
          <a:stretch/>
        </p:blipFill>
        <p:spPr>
          <a:xfrm>
            <a:off x="498042" y="3804834"/>
            <a:ext cx="11195916" cy="3053166"/>
          </a:xfrm>
          <a:prstGeom prst="rect">
            <a:avLst/>
          </a:prstGeom>
        </p:spPr>
      </p:pic>
      <p:pic>
        <p:nvPicPr>
          <p:cNvPr id="6" name="Picture 5" descr="A picture containing food, plastic, meal&#10;&#10;Description automatically generated">
            <a:extLst>
              <a:ext uri="{FF2B5EF4-FFF2-40B4-BE49-F238E27FC236}">
                <a16:creationId xmlns:a16="http://schemas.microsoft.com/office/drawing/2014/main" id="{F0A914B8-547C-F946-AB75-707103B9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967" y="26737"/>
            <a:ext cx="4104955" cy="3778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52EA2C-9E1D-BA43-B66A-A8D6DC1EAC91}"/>
              </a:ext>
            </a:extLst>
          </p:cNvPr>
          <p:cNvSpPr txBox="1"/>
          <p:nvPr/>
        </p:nvSpPr>
        <p:spPr>
          <a:xfrm>
            <a:off x="6096000" y="4371975"/>
            <a:ext cx="450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think this SBTO solid solution.</a:t>
            </a:r>
          </a:p>
          <a:p>
            <a:r>
              <a:rPr lang="en-US" dirty="0"/>
              <a:t>Only a small amount of Sr was replaced by Ba.</a:t>
            </a:r>
          </a:p>
        </p:txBody>
      </p:sp>
    </p:spTree>
    <p:extLst>
      <p:ext uri="{BB962C8B-B14F-4D97-AF65-F5344CB8AC3E}">
        <p14:creationId xmlns:p14="http://schemas.microsoft.com/office/powerpoint/2010/main" val="190634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FCC3FEE-9C6E-6043-8AA8-42F89DAB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16" y="-241419"/>
            <a:ext cx="5698210" cy="4360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9B6A1-7311-7B40-8E7F-7321EB3C3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42" y="0"/>
            <a:ext cx="4152039" cy="3821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95FCB-DC3B-9D4B-9B25-5BC66076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45518"/>
          <a:stretch/>
        </p:blipFill>
        <p:spPr>
          <a:xfrm>
            <a:off x="438632" y="3909829"/>
            <a:ext cx="11009937" cy="2948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86213-27EC-A746-BFE4-76928D34C39A}"/>
              </a:ext>
            </a:extLst>
          </p:cNvPr>
          <p:cNvSpPr txBox="1"/>
          <p:nvPr/>
        </p:nvSpPr>
        <p:spPr>
          <a:xfrm>
            <a:off x="5567362" y="4460584"/>
            <a:ext cx="5404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will form CTO.</a:t>
            </a:r>
          </a:p>
          <a:p>
            <a:r>
              <a:rPr lang="en-US" dirty="0"/>
              <a:t>But CaCl</a:t>
            </a:r>
            <a:r>
              <a:rPr lang="en-US" baseline="-25000" dirty="0"/>
              <a:t>2</a:t>
            </a:r>
            <a:r>
              <a:rPr lang="en-US" dirty="0"/>
              <a:t> also reacts with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and calcium aluminate</a:t>
            </a:r>
          </a:p>
          <a:p>
            <a:r>
              <a:rPr lang="en-US" dirty="0"/>
              <a:t>is insoluble.</a:t>
            </a:r>
          </a:p>
        </p:txBody>
      </p:sp>
    </p:spTree>
    <p:extLst>
      <p:ext uri="{BB962C8B-B14F-4D97-AF65-F5344CB8AC3E}">
        <p14:creationId xmlns:p14="http://schemas.microsoft.com/office/powerpoint/2010/main" val="417138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42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>
            <a:extLst>
              <a:ext uri="{FF2B5EF4-FFF2-40B4-BE49-F238E27FC236}">
                <a16:creationId xmlns:a16="http://schemas.microsoft.com/office/drawing/2014/main" id="{2AA79D10-0F25-704F-AE27-3A82D4B41633}"/>
              </a:ext>
            </a:extLst>
          </p:cNvPr>
          <p:cNvSpPr/>
          <p:nvPr/>
        </p:nvSpPr>
        <p:spPr>
          <a:xfrm>
            <a:off x="4497547" y="474373"/>
            <a:ext cx="665718" cy="93689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419FB-ED68-F345-8BD9-0C18F042BACF}"/>
              </a:ext>
            </a:extLst>
          </p:cNvPr>
          <p:cNvSpPr txBox="1"/>
          <p:nvPr/>
        </p:nvSpPr>
        <p:spPr>
          <a:xfrm>
            <a:off x="4497547" y="1411270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2.5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E6769-CF58-8B4C-B1D8-F3FA6B2BDC10}"/>
              </a:ext>
            </a:extLst>
          </p:cNvPr>
          <p:cNvSpPr txBox="1"/>
          <p:nvPr/>
        </p:nvSpPr>
        <p:spPr>
          <a:xfrm>
            <a:off x="5397943" y="770700"/>
            <a:ext cx="259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intensity 6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34E9F2-9A49-FE44-8465-D1CD9F70E6B1}"/>
                  </a:ext>
                </a:extLst>
              </p:cNvPr>
              <p:cNvSpPr txBox="1"/>
              <p:nvPr/>
            </p:nvSpPr>
            <p:spPr>
              <a:xfrm>
                <a:off x="5486326" y="1166493"/>
                <a:ext cx="3911287" cy="441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𝑚𝑊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.5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×3.14= </m:t>
                    </m:r>
                  </m:oMath>
                </a14:m>
                <a:r>
                  <a:rPr lang="en-US" sz="2000" dirty="0"/>
                  <a:t>29.4 </a:t>
                </a:r>
                <a:r>
                  <a:rPr lang="en-US" sz="2000" dirty="0" err="1"/>
                  <a:t>mW</a:t>
                </a:r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34E9F2-9A49-FE44-8465-D1CD9F70E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26" y="1166493"/>
                <a:ext cx="3911287" cy="441275"/>
              </a:xfrm>
              <a:prstGeom prst="rect">
                <a:avLst/>
              </a:prstGeom>
              <a:blipFill>
                <a:blip r:embed="rId2"/>
                <a:stretch>
                  <a:fillRect l="-2265" t="-2778" r="-226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99251-37A8-8B41-8B2F-DFC99B63B6D9}"/>
                  </a:ext>
                </a:extLst>
              </p:cNvPr>
              <p:cNvSpPr txBox="1"/>
              <p:nvPr/>
            </p:nvSpPr>
            <p:spPr>
              <a:xfrm>
                <a:off x="5397943" y="1777757"/>
                <a:ext cx="50312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𝑝h𝑜𝑡𝑜𝑛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380 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=3.26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=5.22 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99251-37A8-8B41-8B2F-DFC99B63B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943" y="1777757"/>
                <a:ext cx="5031249" cy="276999"/>
              </a:xfrm>
              <a:prstGeom prst="rect">
                <a:avLst/>
              </a:prstGeom>
              <a:blipFill>
                <a:blip r:embed="rId3"/>
                <a:stretch>
                  <a:fillRect l="-503" t="-9091" r="-75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D3CB82-126C-3547-AE44-33A67FA46B46}"/>
                  </a:ext>
                </a:extLst>
              </p:cNvPr>
              <p:cNvSpPr txBox="1"/>
              <p:nvPr/>
            </p:nvSpPr>
            <p:spPr>
              <a:xfrm>
                <a:off x="5486326" y="2233279"/>
                <a:ext cx="5926687" cy="4217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#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𝑝h𝑜𝑡𝑜𝑛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294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×3∗3600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5.22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6.08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/>
                  <a:t> photons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D3CB82-126C-3547-AE44-33A67FA46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26" y="2233279"/>
                <a:ext cx="5926687" cy="421782"/>
              </a:xfrm>
              <a:prstGeom prst="rect">
                <a:avLst/>
              </a:prstGeom>
              <a:blipFill>
                <a:blip r:embed="rId4"/>
                <a:stretch>
                  <a:fillRect l="-1499"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687794-AAD2-B543-9109-BA35222ED020}"/>
              </a:ext>
            </a:extLst>
          </p:cNvPr>
          <p:cNvSpPr txBox="1"/>
          <p:nvPr/>
        </p:nvSpPr>
        <p:spPr>
          <a:xfrm>
            <a:off x="5397943" y="2892744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57.3339 </a:t>
            </a:r>
            <a:r>
              <a:rPr lang="en-US" sz="2000" dirty="0" err="1"/>
              <a:t>umol</a:t>
            </a:r>
            <a:r>
              <a:rPr lang="en-US" sz="2000" dirty="0"/>
              <a:t> H</a:t>
            </a:r>
            <a:r>
              <a:rPr lang="en-US" sz="2000" baseline="-25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49C845-0A9E-CB4C-BC51-98931B061841}"/>
                  </a:ext>
                </a:extLst>
              </p:cNvPr>
              <p:cNvSpPr txBox="1"/>
              <p:nvPr/>
            </p:nvSpPr>
            <p:spPr>
              <a:xfrm>
                <a:off x="5397943" y="3513286"/>
                <a:ext cx="56973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57.3339 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2 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×6.026×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6.91 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49C845-0A9E-CB4C-BC51-98931B06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943" y="3513286"/>
                <a:ext cx="5697329" cy="276999"/>
              </a:xfrm>
              <a:prstGeom prst="rect">
                <a:avLst/>
              </a:prstGeom>
              <a:blipFill>
                <a:blip r:embed="rId5"/>
                <a:stretch>
                  <a:fillRect l="-444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52C046-4F29-754D-B31F-7EB0468980FC}"/>
                  </a:ext>
                </a:extLst>
              </p:cNvPr>
              <p:cNvSpPr txBox="1"/>
              <p:nvPr/>
            </p:nvSpPr>
            <p:spPr>
              <a:xfrm>
                <a:off x="5426636" y="4353552"/>
                <a:ext cx="6337889" cy="604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𝐸𝑄𝐸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𝑒𝑙𝑒𝑐𝑡𝑟𝑜𝑛𝑠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𝑔𝑒𝑛𝑒𝑟𝑎𝑡𝑒𝑑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𝑖𝑛𝑐𝑖𝑑𝑖𝑒𝑛𝑡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𝑝h𝑜𝑡𝑜𝑛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6.91 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6.08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11.37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52C046-4F29-754D-B31F-7EB046898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636" y="4353552"/>
                <a:ext cx="6337889" cy="604396"/>
              </a:xfrm>
              <a:prstGeom prst="rect">
                <a:avLst/>
              </a:prstGeom>
              <a:blipFill>
                <a:blip r:embed="rId6"/>
                <a:stretch>
                  <a:fillRect l="-800" t="-2041" r="-400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4E0DD9-9AC9-5044-BBE3-98A49F3FA103}"/>
              </a:ext>
            </a:extLst>
          </p:cNvPr>
          <p:cNvSpPr txBox="1"/>
          <p:nvPr/>
        </p:nvSpPr>
        <p:spPr>
          <a:xfrm>
            <a:off x="10958034" y="3887252"/>
            <a:ext cx="11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380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346CC-7DCF-9F41-8CF8-94626639FC00}"/>
              </a:ext>
            </a:extLst>
          </p:cNvPr>
          <p:cNvSpPr txBox="1"/>
          <p:nvPr/>
        </p:nvSpPr>
        <p:spPr>
          <a:xfrm>
            <a:off x="6708029" y="5510066"/>
            <a:ext cx="462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repeat this under 365 nm, 370 nm, 400 nm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BA39352-8FBA-844E-B9D2-CE9F033A1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089393"/>
              </p:ext>
            </p:extLst>
          </p:nvPr>
        </p:nvGraphicFramePr>
        <p:xfrm>
          <a:off x="116883" y="1749824"/>
          <a:ext cx="4451279" cy="403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E863DCF-E26B-C846-98F5-4B003383917C}"/>
              </a:ext>
            </a:extLst>
          </p:cNvPr>
          <p:cNvSpPr txBox="1"/>
          <p:nvPr/>
        </p:nvSpPr>
        <p:spPr>
          <a:xfrm>
            <a:off x="2503163" y="3651785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57.3339 </a:t>
            </a:r>
            <a:r>
              <a:rPr lang="en-US" sz="2000" dirty="0" err="1"/>
              <a:t>umol</a:t>
            </a:r>
            <a:endParaRPr lang="en-US" sz="20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9A7C31-9FE7-AF45-AC3F-3162AF8F8BA0}"/>
              </a:ext>
            </a:extLst>
          </p:cNvPr>
          <p:cNvSpPr txBox="1"/>
          <p:nvPr/>
        </p:nvSpPr>
        <p:spPr>
          <a:xfrm>
            <a:off x="1069651" y="4557838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1.5607 </a:t>
            </a:r>
            <a:r>
              <a:rPr lang="en-US" sz="2000" dirty="0" err="1"/>
              <a:t>umol</a:t>
            </a:r>
            <a:endParaRPr lang="en-US" sz="20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E5734-0906-EC4D-A9A1-DD542E588DAD}"/>
              </a:ext>
            </a:extLst>
          </p:cNvPr>
          <p:cNvSpPr txBox="1"/>
          <p:nvPr/>
        </p:nvSpPr>
        <p:spPr>
          <a:xfrm>
            <a:off x="8595580" y="770700"/>
            <a:ext cx="261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need to measure it again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9D88F-8444-2141-A09F-AB21BE3AB7BE}"/>
              </a:ext>
            </a:extLst>
          </p:cNvPr>
          <p:cNvSpPr txBox="1"/>
          <p:nvPr/>
        </p:nvSpPr>
        <p:spPr>
          <a:xfrm>
            <a:off x="170532" y="5997255"/>
            <a:ext cx="581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I’m afraid the STO result is odd, but BTO makes sense to me.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02EEE5-A68F-654E-B365-8C701FCAAF9B}"/>
              </a:ext>
            </a:extLst>
          </p:cNvPr>
          <p:cNvSpPr txBox="1"/>
          <p:nvPr/>
        </p:nvSpPr>
        <p:spPr>
          <a:xfrm>
            <a:off x="170532" y="658321"/>
            <a:ext cx="297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mg powder in 20 ml water.</a:t>
            </a:r>
          </a:p>
          <a:p>
            <a:r>
              <a:rPr lang="en-US" dirty="0"/>
              <a:t>Run in Ar.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0A5E83-4483-A640-803D-997F93D69DC9}"/>
              </a:ext>
            </a:extLst>
          </p:cNvPr>
          <p:cNvSpPr txBox="1"/>
          <p:nvPr/>
        </p:nvSpPr>
        <p:spPr>
          <a:xfrm>
            <a:off x="170532" y="6458354"/>
            <a:ext cx="772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Unfortunately, they can’t quantify O</a:t>
            </a:r>
            <a:r>
              <a:rPr lang="en-US" baseline="-25000" dirty="0"/>
              <a:t>2</a:t>
            </a:r>
            <a:r>
              <a:rPr lang="en-US" dirty="0"/>
              <a:t> because they didn’t calibrate the GC for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498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E62C2-E503-D54C-8D48-C553B6AC0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35" y="1455119"/>
            <a:ext cx="4813300" cy="360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7FCB8-5D40-D249-836A-F179D9CE5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85" y="2734590"/>
            <a:ext cx="4826000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A2EAA-D407-0E48-BA19-5EB154FB4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24"/>
          <a:stretch/>
        </p:blipFill>
        <p:spPr>
          <a:xfrm>
            <a:off x="1079285" y="1568774"/>
            <a:ext cx="4704381" cy="1143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7967C-D437-DB43-A7FD-C656B423CE26}"/>
              </a:ext>
            </a:extLst>
          </p:cNvPr>
          <p:cNvSpPr txBox="1"/>
          <p:nvPr/>
        </p:nvSpPr>
        <p:spPr>
          <a:xfrm>
            <a:off x="172918" y="195603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0% 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AC8D9-0A77-C54F-A62B-6A7B435F033C}"/>
              </a:ext>
            </a:extLst>
          </p:cNvPr>
          <p:cNvSpPr txBox="1"/>
          <p:nvPr/>
        </p:nvSpPr>
        <p:spPr>
          <a:xfrm>
            <a:off x="11300616" y="195603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 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98F0F-90AF-FA4A-A2E1-6B3A90F62AB4}"/>
              </a:ext>
            </a:extLst>
          </p:cNvPr>
          <p:cNvSpPr txBox="1"/>
          <p:nvPr/>
        </p:nvSpPr>
        <p:spPr>
          <a:xfrm>
            <a:off x="172918" y="3073853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 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57F0D-EDDD-0E47-B51D-F9B8BAA0DDCF}"/>
              </a:ext>
            </a:extLst>
          </p:cNvPr>
          <p:cNvSpPr txBox="1"/>
          <p:nvPr/>
        </p:nvSpPr>
        <p:spPr>
          <a:xfrm>
            <a:off x="11300616" y="305966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 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F3CCD-401A-9B42-90E8-1622659C1A5C}"/>
              </a:ext>
            </a:extLst>
          </p:cNvPr>
          <p:cNvSpPr txBox="1"/>
          <p:nvPr/>
        </p:nvSpPr>
        <p:spPr>
          <a:xfrm>
            <a:off x="172918" y="419166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 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1D71D-9D28-544C-8016-9B7FFCA19846}"/>
              </a:ext>
            </a:extLst>
          </p:cNvPr>
          <p:cNvSpPr txBox="1"/>
          <p:nvPr/>
        </p:nvSpPr>
        <p:spPr>
          <a:xfrm>
            <a:off x="11300616" y="419166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5% 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A1CFEB-82B4-9E43-99DE-876CB1CDDAED}"/>
              </a:ext>
            </a:extLst>
          </p:cNvPr>
          <p:cNvSpPr txBox="1"/>
          <p:nvPr/>
        </p:nvSpPr>
        <p:spPr>
          <a:xfrm>
            <a:off x="1193370" y="108578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methanol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A6D8E-1548-AF4F-9C1E-46D15C5B9197}"/>
              </a:ext>
            </a:extLst>
          </p:cNvPr>
          <p:cNvSpPr txBox="1"/>
          <p:nvPr/>
        </p:nvSpPr>
        <p:spPr>
          <a:xfrm>
            <a:off x="2654568" y="108578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02E0C-D604-7F49-B57E-3A98E45D6145}"/>
              </a:ext>
            </a:extLst>
          </p:cNvPr>
          <p:cNvSpPr txBox="1"/>
          <p:nvPr/>
        </p:nvSpPr>
        <p:spPr>
          <a:xfrm>
            <a:off x="3812010" y="109052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09C57E-60DA-DF44-889E-B7F042ACB7DB}"/>
              </a:ext>
            </a:extLst>
          </p:cNvPr>
          <p:cNvSpPr txBox="1"/>
          <p:nvPr/>
        </p:nvSpPr>
        <p:spPr>
          <a:xfrm>
            <a:off x="4879058" y="108578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B9DA4-5F5F-F247-A694-45F24CF019E8}"/>
              </a:ext>
            </a:extLst>
          </p:cNvPr>
          <p:cNvSpPr txBox="1"/>
          <p:nvPr/>
        </p:nvSpPr>
        <p:spPr>
          <a:xfrm>
            <a:off x="6649709" y="1084065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methanol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76499-E8F1-D842-A48D-BDA1C0D3C001}"/>
              </a:ext>
            </a:extLst>
          </p:cNvPr>
          <p:cNvSpPr txBox="1"/>
          <p:nvPr/>
        </p:nvSpPr>
        <p:spPr>
          <a:xfrm>
            <a:off x="8110907" y="108406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319F0-56E6-BE4F-9A2F-4A210F491A94}"/>
              </a:ext>
            </a:extLst>
          </p:cNvPr>
          <p:cNvSpPr txBox="1"/>
          <p:nvPr/>
        </p:nvSpPr>
        <p:spPr>
          <a:xfrm>
            <a:off x="9268349" y="1088799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4E8DF-493C-0844-A258-F1874E34789F}"/>
              </a:ext>
            </a:extLst>
          </p:cNvPr>
          <p:cNvSpPr txBox="1"/>
          <p:nvPr/>
        </p:nvSpPr>
        <p:spPr>
          <a:xfrm>
            <a:off x="10386446" y="108406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F3E68-54B9-0B4D-AAA2-6F0E28E483D4}"/>
              </a:ext>
            </a:extLst>
          </p:cNvPr>
          <p:cNvSpPr txBox="1"/>
          <p:nvPr/>
        </p:nvSpPr>
        <p:spPr>
          <a:xfrm>
            <a:off x="275144" y="271654"/>
            <a:ext cx="353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BTO + Al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3</a:t>
            </a:r>
            <a:r>
              <a:rPr lang="en-US" sz="2000" b="1" dirty="0"/>
              <a:t> +SrCl</a:t>
            </a:r>
            <a:r>
              <a:rPr lang="en-US" sz="2000" b="1" baseline="-25000" dirty="0"/>
              <a:t>2</a:t>
            </a:r>
            <a:r>
              <a:rPr lang="en-US" sz="2000" b="1" dirty="0"/>
              <a:t> in Al crucible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4D2073-91DB-2D4B-8092-FCBEE2D63F71}"/>
              </a:ext>
            </a:extLst>
          </p:cNvPr>
          <p:cNvSpPr txBox="1"/>
          <p:nvPr/>
        </p:nvSpPr>
        <p:spPr>
          <a:xfrm>
            <a:off x="9506728" y="113708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380 nm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16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8A6FB-BCB0-7441-8344-F4E26ACA0747}"/>
              </a:ext>
            </a:extLst>
          </p:cNvPr>
          <p:cNvSpPr txBox="1"/>
          <p:nvPr/>
        </p:nvSpPr>
        <p:spPr>
          <a:xfrm>
            <a:off x="8804612" y="5243573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 mg in 0.4 ml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A7AA3A-74E4-8044-8BCC-A6E216872130}"/>
              </a:ext>
            </a:extLst>
          </p:cNvPr>
          <p:cNvSpPr txBox="1"/>
          <p:nvPr/>
        </p:nvSpPr>
        <p:spPr>
          <a:xfrm>
            <a:off x="275144" y="5976862"/>
            <a:ext cx="856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the amount of Al increases, particle shape become irregular, and they don’t coarsen.</a:t>
            </a:r>
          </a:p>
        </p:txBody>
      </p:sp>
    </p:spTree>
    <p:extLst>
      <p:ext uri="{BB962C8B-B14F-4D97-AF65-F5344CB8AC3E}">
        <p14:creationId xmlns:p14="http://schemas.microsoft.com/office/powerpoint/2010/main" val="84812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184CAF-EA9F-4D49-B1AD-2DD8748B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00" y="1391187"/>
            <a:ext cx="4692414" cy="1208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E2E85-D789-BD4A-A4EA-50F770F49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9" y="2540024"/>
            <a:ext cx="4737100" cy="23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84041-6A06-0D4B-B7C4-2AEA81DCA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46" y="1308124"/>
            <a:ext cx="4838700" cy="360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75817-1748-884F-A2C8-F723A5AC0AF9}"/>
              </a:ext>
            </a:extLst>
          </p:cNvPr>
          <p:cNvSpPr txBox="1"/>
          <p:nvPr/>
        </p:nvSpPr>
        <p:spPr>
          <a:xfrm>
            <a:off x="275144" y="271654"/>
            <a:ext cx="353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BTO + Al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3</a:t>
            </a:r>
            <a:r>
              <a:rPr lang="en-US" sz="2000" b="1" dirty="0"/>
              <a:t> +SrCl</a:t>
            </a:r>
            <a:r>
              <a:rPr lang="en-US" sz="2000" b="1" baseline="-25000" dirty="0"/>
              <a:t>2</a:t>
            </a:r>
            <a:r>
              <a:rPr lang="en-US" sz="2000" b="1" dirty="0"/>
              <a:t> in Al crucible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894DB-55F7-D44E-9647-942F09B1446D}"/>
              </a:ext>
            </a:extLst>
          </p:cNvPr>
          <p:cNvSpPr txBox="1"/>
          <p:nvPr/>
        </p:nvSpPr>
        <p:spPr>
          <a:xfrm>
            <a:off x="9506728" y="113708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400 nm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16 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1B166-F480-8E46-BD5D-8C799D54EF2B}"/>
              </a:ext>
            </a:extLst>
          </p:cNvPr>
          <p:cNvSpPr txBox="1"/>
          <p:nvPr/>
        </p:nvSpPr>
        <p:spPr>
          <a:xfrm>
            <a:off x="1193370" y="108578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methanol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AEE65-CCCE-7742-BCB3-470863E9C962}"/>
              </a:ext>
            </a:extLst>
          </p:cNvPr>
          <p:cNvSpPr txBox="1"/>
          <p:nvPr/>
        </p:nvSpPr>
        <p:spPr>
          <a:xfrm>
            <a:off x="2654568" y="108578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DF138-1C91-E244-B25E-39984BFEE3AC}"/>
              </a:ext>
            </a:extLst>
          </p:cNvPr>
          <p:cNvSpPr txBox="1"/>
          <p:nvPr/>
        </p:nvSpPr>
        <p:spPr>
          <a:xfrm>
            <a:off x="3812010" y="109052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85393-B318-4E4C-A626-0DB1C07F2778}"/>
              </a:ext>
            </a:extLst>
          </p:cNvPr>
          <p:cNvSpPr txBox="1"/>
          <p:nvPr/>
        </p:nvSpPr>
        <p:spPr>
          <a:xfrm>
            <a:off x="4879058" y="108578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EB67-69F4-A34D-ACF1-05E88087E0CE}"/>
              </a:ext>
            </a:extLst>
          </p:cNvPr>
          <p:cNvSpPr txBox="1"/>
          <p:nvPr/>
        </p:nvSpPr>
        <p:spPr>
          <a:xfrm>
            <a:off x="6400268" y="109840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methanol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BF9B9-BBCA-C54E-9490-89D289A04397}"/>
              </a:ext>
            </a:extLst>
          </p:cNvPr>
          <p:cNvSpPr txBox="1"/>
          <p:nvPr/>
        </p:nvSpPr>
        <p:spPr>
          <a:xfrm>
            <a:off x="7910641" y="108406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D8386-39A3-0846-B684-A610E1F88441}"/>
              </a:ext>
            </a:extLst>
          </p:cNvPr>
          <p:cNvSpPr txBox="1"/>
          <p:nvPr/>
        </p:nvSpPr>
        <p:spPr>
          <a:xfrm>
            <a:off x="8988063" y="109840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9A396-6FF2-924F-93EC-6D8484187AA4}"/>
              </a:ext>
            </a:extLst>
          </p:cNvPr>
          <p:cNvSpPr txBox="1"/>
          <p:nvPr/>
        </p:nvSpPr>
        <p:spPr>
          <a:xfrm>
            <a:off x="10124443" y="109840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 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4C7E3-8864-B24C-9776-5392DEB4FFE1}"/>
              </a:ext>
            </a:extLst>
          </p:cNvPr>
          <p:cNvSpPr txBox="1"/>
          <p:nvPr/>
        </p:nvSpPr>
        <p:spPr>
          <a:xfrm>
            <a:off x="159840" y="177615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0% 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3BD28-4333-7143-8DCB-EB6DAE7134A1}"/>
              </a:ext>
            </a:extLst>
          </p:cNvPr>
          <p:cNvSpPr txBox="1"/>
          <p:nvPr/>
        </p:nvSpPr>
        <p:spPr>
          <a:xfrm>
            <a:off x="159840" y="2893971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 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74F01-15E7-074B-83F8-47B8644AD92C}"/>
              </a:ext>
            </a:extLst>
          </p:cNvPr>
          <p:cNvSpPr txBox="1"/>
          <p:nvPr/>
        </p:nvSpPr>
        <p:spPr>
          <a:xfrm>
            <a:off x="159840" y="4011785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 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8C014-2A63-7D41-BFAF-DAB8FA6F73BA}"/>
              </a:ext>
            </a:extLst>
          </p:cNvPr>
          <p:cNvSpPr txBox="1"/>
          <p:nvPr/>
        </p:nvSpPr>
        <p:spPr>
          <a:xfrm>
            <a:off x="11109081" y="177615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 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63954-4E77-8246-AE85-CA10F7523A76}"/>
              </a:ext>
            </a:extLst>
          </p:cNvPr>
          <p:cNvSpPr txBox="1"/>
          <p:nvPr/>
        </p:nvSpPr>
        <p:spPr>
          <a:xfrm>
            <a:off x="11109081" y="287978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 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370010-7DC6-1E48-B815-09EA8C7E10BB}"/>
              </a:ext>
            </a:extLst>
          </p:cNvPr>
          <p:cNvSpPr txBox="1"/>
          <p:nvPr/>
        </p:nvSpPr>
        <p:spPr>
          <a:xfrm>
            <a:off x="11109081" y="4011785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5% Al</a:t>
            </a:r>
          </a:p>
        </p:txBody>
      </p:sp>
    </p:spTree>
    <p:extLst>
      <p:ext uri="{BB962C8B-B14F-4D97-AF65-F5344CB8AC3E}">
        <p14:creationId xmlns:p14="http://schemas.microsoft.com/office/powerpoint/2010/main" val="78453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eyboard, cut, vegetable&#10;&#10;Description automatically generated">
            <a:extLst>
              <a:ext uri="{FF2B5EF4-FFF2-40B4-BE49-F238E27FC236}">
                <a16:creationId xmlns:a16="http://schemas.microsoft.com/office/drawing/2014/main" id="{4D07FAD6-34A9-A348-9B61-C3E8BB6D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5" name="Picture 14" descr="A picture containing keyboard, indoor, decorated, plastic&#10;&#10;Description automatically generated">
            <a:extLst>
              <a:ext uri="{FF2B5EF4-FFF2-40B4-BE49-F238E27FC236}">
                <a16:creationId xmlns:a16="http://schemas.microsoft.com/office/drawing/2014/main" id="{8F67C67D-A39C-0544-900A-FEF83837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6" y="237103"/>
            <a:ext cx="3706192" cy="3191897"/>
          </a:xfrm>
          <a:prstGeom prst="rect">
            <a:avLst/>
          </a:prstGeom>
        </p:spPr>
      </p:pic>
      <p:pic>
        <p:nvPicPr>
          <p:cNvPr id="17" name="Picture 16" descr="A picture containing indoor, keyboard, cut, vegetable&#10;&#10;Description automatically generated">
            <a:extLst>
              <a:ext uri="{FF2B5EF4-FFF2-40B4-BE49-F238E27FC236}">
                <a16:creationId xmlns:a16="http://schemas.microsoft.com/office/drawing/2014/main" id="{5CF36B69-8F14-C441-8E5A-26D86955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9" name="Picture 18" descr="A picture containing indoor, keyboard, cut, vegetable&#10;&#10;Description automatically generated">
            <a:extLst>
              <a:ext uri="{FF2B5EF4-FFF2-40B4-BE49-F238E27FC236}">
                <a16:creationId xmlns:a16="http://schemas.microsoft.com/office/drawing/2014/main" id="{DD78AC76-763E-E440-B086-912779B4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21" name="Picture 20" descr="A picture containing indoor, keyboard, cut, vegetable&#10;&#10;Description automatically generated">
            <a:extLst>
              <a:ext uri="{FF2B5EF4-FFF2-40B4-BE49-F238E27FC236}">
                <a16:creationId xmlns:a16="http://schemas.microsoft.com/office/drawing/2014/main" id="{E5E2DF7E-D172-8645-8C96-EFC6141A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25" name="Picture 24" descr="A picture containing indoor, rock, close&#10;&#10;Description automatically generated">
            <a:extLst>
              <a:ext uri="{FF2B5EF4-FFF2-40B4-BE49-F238E27FC236}">
                <a16:creationId xmlns:a16="http://schemas.microsoft.com/office/drawing/2014/main" id="{550E5C46-ECC9-A24B-BE05-F3F83A5E9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594" y="237103"/>
            <a:ext cx="3711697" cy="3191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C7CF1C-A5FE-A148-B02F-14EA8BCD9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758" y="237102"/>
            <a:ext cx="3711696" cy="3191897"/>
          </a:xfrm>
          <a:prstGeom prst="rect">
            <a:avLst/>
          </a:prstGeom>
        </p:spPr>
      </p:pic>
      <p:pic>
        <p:nvPicPr>
          <p:cNvPr id="29" name="Picture 28" descr="A picture containing outdoor object, close&#10;&#10;Description automatically generated">
            <a:extLst>
              <a:ext uri="{FF2B5EF4-FFF2-40B4-BE49-F238E27FC236}">
                <a16:creationId xmlns:a16="http://schemas.microsoft.com/office/drawing/2014/main" id="{47045B29-071A-4948-AE2E-81FEDAA4E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6" y="3661612"/>
            <a:ext cx="3706192" cy="3196388"/>
          </a:xfrm>
          <a:prstGeom prst="rect">
            <a:avLst/>
          </a:prstGeom>
        </p:spPr>
      </p:pic>
      <p:pic>
        <p:nvPicPr>
          <p:cNvPr id="31" name="Picture 3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58A8BF0F-1282-ED40-A81E-2EE1C7F39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758" y="3661612"/>
            <a:ext cx="3706192" cy="3196388"/>
          </a:xfrm>
          <a:prstGeom prst="rect">
            <a:avLst/>
          </a:prstGeom>
        </p:spPr>
      </p:pic>
      <p:pic>
        <p:nvPicPr>
          <p:cNvPr id="33" name="Picture 32" descr="A picture containing outdoor object, grape&#10;&#10;Description automatically generated">
            <a:extLst>
              <a:ext uri="{FF2B5EF4-FFF2-40B4-BE49-F238E27FC236}">
                <a16:creationId xmlns:a16="http://schemas.microsoft.com/office/drawing/2014/main" id="{523418A7-66F5-FD4A-B70E-3A0B0C952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197" y="3661612"/>
            <a:ext cx="3710094" cy="31963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74938D5-1FDB-324F-9055-A4A00A632498}"/>
              </a:ext>
            </a:extLst>
          </p:cNvPr>
          <p:cNvSpPr txBox="1"/>
          <p:nvPr/>
        </p:nvSpPr>
        <p:spPr>
          <a:xfrm>
            <a:off x="352426" y="23710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BTO-sA-0%Al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CBF8B2-762B-6841-97FF-15B59D0276E7}"/>
              </a:ext>
            </a:extLst>
          </p:cNvPr>
          <p:cNvSpPr txBox="1"/>
          <p:nvPr/>
        </p:nvSpPr>
        <p:spPr>
          <a:xfrm>
            <a:off x="4297758" y="23710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BTO-sA-1%Al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B0382D-ADB7-2249-93CB-06ABD97C926F}"/>
              </a:ext>
            </a:extLst>
          </p:cNvPr>
          <p:cNvSpPr txBox="1"/>
          <p:nvPr/>
        </p:nvSpPr>
        <p:spPr>
          <a:xfrm>
            <a:off x="8243090" y="23910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BTO-sA-2%Al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BFB3F0-4DC3-EA4A-A3C0-0C5D0D5508DF}"/>
              </a:ext>
            </a:extLst>
          </p:cNvPr>
          <p:cNvSpPr txBox="1"/>
          <p:nvPr/>
        </p:nvSpPr>
        <p:spPr>
          <a:xfrm>
            <a:off x="352425" y="366161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BTO-sA-3%Al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5D3DBB-C6CB-F74F-ADE0-8BB69CA4E055}"/>
              </a:ext>
            </a:extLst>
          </p:cNvPr>
          <p:cNvSpPr txBox="1"/>
          <p:nvPr/>
        </p:nvSpPr>
        <p:spPr>
          <a:xfrm>
            <a:off x="4297757" y="366161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BTO-sA-4%Al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71859E-8148-4C41-AD3D-A7C78456473D}"/>
              </a:ext>
            </a:extLst>
          </p:cNvPr>
          <p:cNvSpPr txBox="1"/>
          <p:nvPr/>
        </p:nvSpPr>
        <p:spPr>
          <a:xfrm>
            <a:off x="8243089" y="3661612"/>
            <a:ext cx="142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BTO-sA-5%Al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826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C73F228D-FC31-624C-AB80-BC72A404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670"/>
            <a:ext cx="5876142" cy="4496659"/>
          </a:xfrm>
          <a:prstGeom prst="rect">
            <a:avLst/>
          </a:prstGeom>
        </p:spPr>
      </p:pic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C56CF931-BAAD-1A4C-A311-2C8F0CDB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43" y="0"/>
            <a:ext cx="5635192" cy="4312274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E14F35B6-CEA0-CF40-89A9-D1980765E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50372"/>
              </p:ext>
            </p:extLst>
          </p:nvPr>
        </p:nvGraphicFramePr>
        <p:xfrm>
          <a:off x="5436353" y="4297680"/>
          <a:ext cx="673462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876">
                  <a:extLst>
                    <a:ext uri="{9D8B030D-6E8A-4147-A177-3AD203B41FA5}">
                      <a16:colId xmlns:a16="http://schemas.microsoft.com/office/drawing/2014/main" val="1271095505"/>
                    </a:ext>
                  </a:extLst>
                </a:gridCol>
                <a:gridCol w="2244876">
                  <a:extLst>
                    <a:ext uri="{9D8B030D-6E8A-4147-A177-3AD203B41FA5}">
                      <a16:colId xmlns:a16="http://schemas.microsoft.com/office/drawing/2014/main" val="365793652"/>
                    </a:ext>
                  </a:extLst>
                </a:gridCol>
                <a:gridCol w="2244876">
                  <a:extLst>
                    <a:ext uri="{9D8B030D-6E8A-4147-A177-3AD203B41FA5}">
                      <a16:colId xmlns:a16="http://schemas.microsoft.com/office/drawing/2014/main" val="4053086718"/>
                    </a:ext>
                  </a:extLst>
                </a:gridCol>
              </a:tblGrid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Al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Lattice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76201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0%Al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3.9048(2)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96233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altLang="zh-CN" dirty="0"/>
                        <a:t>1%Al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3.9059(9)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59.59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43135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3.9067(6)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59.62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5982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3%Al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3.9063(1)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59.61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06448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4%Al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3.9049(3)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59.54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528523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6%Al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3.9041(5)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56913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A0D693-B18C-D747-AA33-60EF2A6E9B44}"/>
              </a:ext>
            </a:extLst>
          </p:cNvPr>
          <p:cNvSpPr txBox="1"/>
          <p:nvPr/>
        </p:nvSpPr>
        <p:spPr>
          <a:xfrm>
            <a:off x="275772" y="145566"/>
            <a:ext cx="3025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BTO+Al+SrCl</a:t>
            </a:r>
            <a:r>
              <a:rPr lang="en-US" sz="2000" b="1" baseline="-25000" dirty="0"/>
              <a:t>2</a:t>
            </a:r>
            <a:r>
              <a:rPr lang="en-US" sz="2000" b="1" dirty="0"/>
              <a:t> in Al crucible</a:t>
            </a:r>
          </a:p>
        </p:txBody>
      </p:sp>
    </p:spTree>
    <p:extLst>
      <p:ext uri="{BB962C8B-B14F-4D97-AF65-F5344CB8AC3E}">
        <p14:creationId xmlns:p14="http://schemas.microsoft.com/office/powerpoint/2010/main" val="210188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8D256EB-EC57-6745-B123-3C6A60FA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59" y="1309815"/>
            <a:ext cx="6124159" cy="4686451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61DF11D-6FA2-B546-99FA-5B932E31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429" y="1309815"/>
            <a:ext cx="6124159" cy="4686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F3E4C-B52A-A844-A7DD-22EA1F88A5E2}"/>
              </a:ext>
            </a:extLst>
          </p:cNvPr>
          <p:cNvSpPr txBox="1"/>
          <p:nvPr/>
        </p:nvSpPr>
        <p:spPr>
          <a:xfrm>
            <a:off x="2511707" y="5914664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 Al crucible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278FD-2234-9840-A6E1-80262406096E}"/>
              </a:ext>
            </a:extLst>
          </p:cNvPr>
          <p:cNvSpPr txBox="1"/>
          <p:nvPr/>
        </p:nvSpPr>
        <p:spPr>
          <a:xfrm>
            <a:off x="8320541" y="5914664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 Pt crucible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8874A-DF91-7443-8E82-277BBECE1F84}"/>
              </a:ext>
            </a:extLst>
          </p:cNvPr>
          <p:cNvSpPr txBox="1"/>
          <p:nvPr/>
        </p:nvSpPr>
        <p:spPr>
          <a:xfrm>
            <a:off x="567160" y="204672"/>
            <a:ext cx="512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Comparing the results in different types of crucibles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16895-3AD9-004C-A6AD-C3823156A431}"/>
              </a:ext>
            </a:extLst>
          </p:cNvPr>
          <p:cNvSpPr txBox="1"/>
          <p:nvPr/>
        </p:nvSpPr>
        <p:spPr>
          <a:xfrm>
            <a:off x="570855" y="652753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BTO + SrCl</a:t>
            </a:r>
            <a:r>
              <a:rPr lang="en-US" b="1" baseline="-25000" dirty="0"/>
              <a:t>2</a:t>
            </a:r>
            <a:r>
              <a:rPr lang="en-US" b="1" dirty="0"/>
              <a:t> + Al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974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885BBE-4FC4-784E-8464-297D8968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9" y="170502"/>
            <a:ext cx="3792610" cy="3264472"/>
          </a:xfrm>
          <a:prstGeom prst="rect">
            <a:avLst/>
          </a:prstGeom>
        </p:spPr>
      </p:pic>
      <p:pic>
        <p:nvPicPr>
          <p:cNvPr id="7" name="Picture 6" descr="A group of white cubes&#10;&#10;Description automatically generated with medium confidence">
            <a:extLst>
              <a:ext uri="{FF2B5EF4-FFF2-40B4-BE49-F238E27FC236}">
                <a16:creationId xmlns:a16="http://schemas.microsoft.com/office/drawing/2014/main" id="{C5AF23EE-E30E-264A-8929-85B5A34B3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439" y="170502"/>
            <a:ext cx="3792610" cy="3258498"/>
          </a:xfrm>
          <a:prstGeom prst="rect">
            <a:avLst/>
          </a:prstGeom>
        </p:spPr>
      </p:pic>
      <p:pic>
        <p:nvPicPr>
          <p:cNvPr id="9" name="Picture 8" descr="A picture containing pile, close, arranged&#10;&#10;Description automatically generated">
            <a:extLst>
              <a:ext uri="{FF2B5EF4-FFF2-40B4-BE49-F238E27FC236}">
                <a16:creationId xmlns:a16="http://schemas.microsoft.com/office/drawing/2014/main" id="{03438812-5A4A-494C-982C-92460FA76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949" y="170502"/>
            <a:ext cx="3786457" cy="3258498"/>
          </a:xfrm>
          <a:prstGeom prst="rect">
            <a:avLst/>
          </a:prstGeom>
        </p:spPr>
      </p:pic>
      <p:pic>
        <p:nvPicPr>
          <p:cNvPr id="11" name="Picture 10" descr="A picture containing rock&#10;&#10;Description automatically generated">
            <a:extLst>
              <a:ext uri="{FF2B5EF4-FFF2-40B4-BE49-F238E27FC236}">
                <a16:creationId xmlns:a16="http://schemas.microsoft.com/office/drawing/2014/main" id="{0FB92E3D-34B1-7840-B379-7DF8D99E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94" y="3593374"/>
            <a:ext cx="3791446" cy="3264626"/>
          </a:xfrm>
          <a:prstGeom prst="rect">
            <a:avLst/>
          </a:prstGeom>
        </p:spPr>
      </p:pic>
      <p:pic>
        <p:nvPicPr>
          <p:cNvPr id="13" name="Picture 12" descr="A picture containing vegetable, crowd&#10;&#10;Description automatically generated">
            <a:extLst>
              <a:ext uri="{FF2B5EF4-FFF2-40B4-BE49-F238E27FC236}">
                <a16:creationId xmlns:a16="http://schemas.microsoft.com/office/drawing/2014/main" id="{60F4E85E-A54D-2A43-AFA0-F27707716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439" y="3593374"/>
            <a:ext cx="3791447" cy="3266922"/>
          </a:xfrm>
          <a:prstGeom prst="rect">
            <a:avLst/>
          </a:prstGeom>
        </p:spPr>
      </p:pic>
      <p:pic>
        <p:nvPicPr>
          <p:cNvPr id="15" name="Picture 14" descr="A picture containing rock, vegetable, crowd&#10;&#10;Description automatically generated">
            <a:extLst>
              <a:ext uri="{FF2B5EF4-FFF2-40B4-BE49-F238E27FC236}">
                <a16:creationId xmlns:a16="http://schemas.microsoft.com/office/drawing/2014/main" id="{3EA9F34E-8DE1-0941-8B13-EA597EEC4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554" y="3587516"/>
            <a:ext cx="3791446" cy="32704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BF151E-3A31-E245-A4FA-6620F9CD4FE3}"/>
              </a:ext>
            </a:extLst>
          </p:cNvPr>
          <p:cNvSpPr txBox="1"/>
          <p:nvPr/>
        </p:nvSpPr>
        <p:spPr>
          <a:xfrm>
            <a:off x="422929" y="170502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BTO-sP-0%Al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BAD779-2165-9345-9224-3CD9F0372948}"/>
              </a:ext>
            </a:extLst>
          </p:cNvPr>
          <p:cNvSpPr txBox="1"/>
          <p:nvPr/>
        </p:nvSpPr>
        <p:spPr>
          <a:xfrm>
            <a:off x="4406439" y="170502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BTO-sP-1%Al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4B87-E6B9-744F-94FD-1D53427B0853}"/>
              </a:ext>
            </a:extLst>
          </p:cNvPr>
          <p:cNvSpPr txBox="1"/>
          <p:nvPr/>
        </p:nvSpPr>
        <p:spPr>
          <a:xfrm>
            <a:off x="8389949" y="170502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BTO-sP-2%Al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16664C-B2F9-6F41-87EF-298B2EDB9A5B}"/>
              </a:ext>
            </a:extLst>
          </p:cNvPr>
          <p:cNvSpPr txBox="1"/>
          <p:nvPr/>
        </p:nvSpPr>
        <p:spPr>
          <a:xfrm>
            <a:off x="422928" y="3587516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BTO-sP-3%Al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EC1096-21A2-DF49-9E1C-68C79D22EAE1}"/>
              </a:ext>
            </a:extLst>
          </p:cNvPr>
          <p:cNvSpPr txBox="1"/>
          <p:nvPr/>
        </p:nvSpPr>
        <p:spPr>
          <a:xfrm>
            <a:off x="4406438" y="3587516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BTO-sP-4%Al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60541F-8AEB-4448-9AE1-3079AB600BD7}"/>
              </a:ext>
            </a:extLst>
          </p:cNvPr>
          <p:cNvSpPr txBox="1"/>
          <p:nvPr/>
        </p:nvSpPr>
        <p:spPr>
          <a:xfrm>
            <a:off x="8400554" y="3587516"/>
            <a:ext cx="1404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/>
              <a:t>BTO-sP-5%Al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242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806547-EF27-7643-9D4C-75E5B0236EC3}"/>
              </a:ext>
            </a:extLst>
          </p:cNvPr>
          <p:cNvGraphicFramePr>
            <a:graphicFrameLocks noGrp="1"/>
          </p:cNvGraphicFramePr>
          <p:nvPr/>
        </p:nvGraphicFramePr>
        <p:xfrm>
          <a:off x="2728686" y="4297680"/>
          <a:ext cx="673462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876">
                  <a:extLst>
                    <a:ext uri="{9D8B030D-6E8A-4147-A177-3AD203B41FA5}">
                      <a16:colId xmlns:a16="http://schemas.microsoft.com/office/drawing/2014/main" val="1271095505"/>
                    </a:ext>
                  </a:extLst>
                </a:gridCol>
                <a:gridCol w="2244876">
                  <a:extLst>
                    <a:ext uri="{9D8B030D-6E8A-4147-A177-3AD203B41FA5}">
                      <a16:colId xmlns:a16="http://schemas.microsoft.com/office/drawing/2014/main" val="365793652"/>
                    </a:ext>
                  </a:extLst>
                </a:gridCol>
                <a:gridCol w="2244876">
                  <a:extLst>
                    <a:ext uri="{9D8B030D-6E8A-4147-A177-3AD203B41FA5}">
                      <a16:colId xmlns:a16="http://schemas.microsoft.com/office/drawing/2014/main" val="4053086718"/>
                    </a:ext>
                  </a:extLst>
                </a:gridCol>
              </a:tblGrid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Al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Lattice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76201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0%Al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3.9056(1)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96233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altLang="zh-CN" dirty="0"/>
                        <a:t>1%Al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3.9056(1)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59.57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43135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3.9070(3)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5982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3%Al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3.9069(2)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06448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4%Al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3.906(1)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528523"/>
                  </a:ext>
                </a:extLst>
              </a:tr>
              <a:tr h="318277">
                <a:tc>
                  <a:txBody>
                    <a:bodyPr/>
                    <a:lstStyle/>
                    <a:p>
                      <a:r>
                        <a:rPr lang="en-US" dirty="0"/>
                        <a:t>6%Al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3.9066(8)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59.62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56913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2A27936-532C-3A42-8DFA-96B1D525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284" y="88416"/>
            <a:ext cx="5519747" cy="4227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F7A81-F9E4-BF46-B1FB-A8C1E730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10" y="288538"/>
            <a:ext cx="5309290" cy="4066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8C334-982A-ED43-9B28-D3EA7D6DC34D}"/>
              </a:ext>
            </a:extLst>
          </p:cNvPr>
          <p:cNvSpPr txBox="1"/>
          <p:nvPr/>
        </p:nvSpPr>
        <p:spPr>
          <a:xfrm>
            <a:off x="275772" y="145566"/>
            <a:ext cx="3025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BTO+Al+SrCl</a:t>
            </a:r>
            <a:r>
              <a:rPr lang="en-US" sz="2000" b="1" baseline="-25000" dirty="0"/>
              <a:t>2</a:t>
            </a:r>
            <a:r>
              <a:rPr lang="en-US" sz="2000" b="1" dirty="0"/>
              <a:t> in Pt crucible</a:t>
            </a:r>
          </a:p>
        </p:txBody>
      </p:sp>
    </p:spTree>
    <p:extLst>
      <p:ext uri="{BB962C8B-B14F-4D97-AF65-F5344CB8AC3E}">
        <p14:creationId xmlns:p14="http://schemas.microsoft.com/office/powerpoint/2010/main" val="3424635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507</Words>
  <Application>Microsoft Macintosh PowerPoint</Application>
  <PresentationFormat>Widescreen</PresentationFormat>
  <Paragraphs>163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Weekly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Mingyi Zhang</dc:creator>
  <cp:lastModifiedBy>Mingyi Zhang</cp:lastModifiedBy>
  <cp:revision>12</cp:revision>
  <dcterms:created xsi:type="dcterms:W3CDTF">2022-02-10T15:57:52Z</dcterms:created>
  <dcterms:modified xsi:type="dcterms:W3CDTF">2022-02-10T17:49:49Z</dcterms:modified>
</cp:coreProperties>
</file>